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0" r:id="rId3"/>
    <p:sldId id="267" r:id="rId4"/>
    <p:sldId id="268" r:id="rId5"/>
    <p:sldId id="269" r:id="rId6"/>
    <p:sldId id="281" r:id="rId7"/>
    <p:sldId id="284" r:id="rId8"/>
    <p:sldId id="282" r:id="rId9"/>
    <p:sldId id="283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78EA"/>
    <a:srgbClr val="B8B8B8"/>
    <a:srgbClr val="6D5047"/>
    <a:srgbClr val="A8B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018" autoAdjust="0"/>
  </p:normalViewPr>
  <p:slideViewPr>
    <p:cSldViewPr snapToGrid="0"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6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75B62-9D6F-564F-A734-467A065F6C0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DBDE6-01A9-1543-9AB1-643F2A68238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087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886BC-D6FA-432E-8229-C900A3CC2B28}" type="datetimeFigureOut">
              <a:rPr lang="fr-FR" smtClean="0"/>
              <a:pPr/>
              <a:t>01/04/2016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61DF1-DA3B-4BE7-996B-D3A5EFCFD6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4689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3140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3888" y="2492896"/>
            <a:ext cx="5112568" cy="1362075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63888" y="3933057"/>
            <a:ext cx="5112568" cy="1296144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B8B8B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27584" y="6384073"/>
            <a:ext cx="870010" cy="360000"/>
          </a:xfrm>
        </p:spPr>
        <p:txBody>
          <a:bodyPr/>
          <a:lstStyle/>
          <a:p>
            <a:fld id="{EA91EF18-B514-B34E-9219-0E205598D7E2}" type="datetime1">
              <a:rPr lang="fr-FR" smtClean="0"/>
              <a:t>01/04/2016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Atelier Santé IMT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3238" y="6384073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078826"/>
            <a:ext cx="1657350" cy="149327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805263"/>
            <a:ext cx="9144000" cy="1075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w</a:t>
            </a:r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527914" y="5445224"/>
            <a:ext cx="1874777" cy="288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5402691" y="5445224"/>
            <a:ext cx="1874777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7277468" y="5445224"/>
            <a:ext cx="1874777" cy="288032"/>
          </a:xfrm>
          <a:prstGeom prst="rect">
            <a:avLst/>
          </a:prstGeom>
          <a:solidFill>
            <a:srgbClr val="6D5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e la date 3"/>
          <p:cNvSpPr txBox="1">
            <a:spLocks/>
          </p:cNvSpPr>
          <p:nvPr userDrawn="1"/>
        </p:nvSpPr>
        <p:spPr>
          <a:xfrm>
            <a:off x="877583" y="6375109"/>
            <a:ext cx="816828" cy="33799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38F412-AB55-4BCF-A55A-0CB04A7A0FD2}" type="datetime1">
              <a:rPr lang="fr-FR" smtClean="0"/>
              <a:pPr/>
              <a:t>01/04/2016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96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7CF6-8F53-0A44-A132-D630C1C3FD3A}" type="datetime1">
              <a:rPr lang="fr-FR" smtClean="0"/>
              <a:t>01/04/2016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Atelier Santé IMT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44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442686" y="1556793"/>
            <a:ext cx="7211144" cy="403244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5AB3-1588-044D-8F0D-D89E20F75B6B}" type="datetime1">
              <a:rPr lang="fr-FR" smtClean="0"/>
              <a:t>01/04/2016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Atelier Santé IMT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024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692696"/>
            <a:ext cx="2057400" cy="5433467"/>
          </a:xfrm>
        </p:spPr>
        <p:txBody>
          <a:bodyPr vert="eaVert"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92696"/>
            <a:ext cx="6019800" cy="5433467"/>
          </a:xfrm>
        </p:spPr>
        <p:txBody>
          <a:bodyPr vert="eaVert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92A4F-5F9B-3D49-9F54-AD902500843E}" type="datetime1">
              <a:rPr lang="fr-FR" smtClean="0"/>
              <a:t>01/04/2016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Atelier Santé IMT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134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91880" y="2348880"/>
            <a:ext cx="4966320" cy="1251570"/>
          </a:xfrm>
        </p:spPr>
        <p:txBody>
          <a:bodyPr anchor="t"/>
          <a:lstStyle>
            <a:lvl1pPr>
              <a:defRPr>
                <a:solidFill>
                  <a:srgbClr val="6D5047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91880" y="3886200"/>
            <a:ext cx="4968552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B8B8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527914" y="1844824"/>
            <a:ext cx="1874777" cy="288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5402691" y="1844824"/>
            <a:ext cx="1874777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7277468" y="1844824"/>
            <a:ext cx="1874777" cy="288032"/>
          </a:xfrm>
          <a:prstGeom prst="rect">
            <a:avLst/>
          </a:prstGeom>
          <a:solidFill>
            <a:srgbClr val="6D5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0" y="332656"/>
            <a:ext cx="205172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5190-0211-9F41-A3B9-D217557BAA6A}" type="datetime1">
              <a:rPr lang="fr-FR" smtClean="0"/>
              <a:t>01/04/2016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Atelier Santé IMT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9025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08A8-E693-DD4E-A55F-CAB11F03474C}" type="datetime1">
              <a:rPr lang="fr-FR" smtClean="0"/>
              <a:t>01/04/2016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Atelier Santé IMT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984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EC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8244408" y="6093296"/>
            <a:ext cx="79208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48A3-047F-634D-8FDF-E002D7E38894}" type="datetime1">
              <a:rPr lang="fr-FR" smtClean="0"/>
              <a:t>01/04/2016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Atelier Santé IMT 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396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014B-679B-C949-890A-9154F556D3C7}" type="datetime1">
              <a:rPr lang="fr-FR" smtClean="0"/>
              <a:t>01/04/2016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Atelier Santé IMT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2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00F-F2D7-AE46-BB11-B62D73624EFB}" type="datetime1">
              <a:rPr lang="fr-FR" smtClean="0"/>
              <a:t>01/04/2016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Atelier Santé IMT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771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EEF0-98C8-A549-AA0A-1EB005C1278A}" type="datetime1">
              <a:rPr lang="fr-FR" smtClean="0"/>
              <a:t>01/04/2016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Atelier Santé IMT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439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FBE5-44BC-564B-8CEA-826149827A9B}" type="datetime1">
              <a:rPr lang="fr-FR" smtClean="0"/>
              <a:t>01/04/2016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Atelier Santé IMT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511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273050"/>
            <a:ext cx="1989857" cy="7796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574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0F28-1F2D-ED42-A9CF-391DA12D5499}" type="datetime1">
              <a:rPr lang="fr-FR" smtClean="0"/>
              <a:t>01/04/2016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Atelier Santé IMT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41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84053"/>
            <a:ext cx="1402632" cy="360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067944" y="6384053"/>
            <a:ext cx="4104456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66" y="6384073"/>
            <a:ext cx="533086" cy="360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effectLst/>
              </a:defRPr>
            </a:lvl1pPr>
          </a:lstStyle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5656" y="428"/>
            <a:ext cx="7211144" cy="11243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2686" y="1556792"/>
            <a:ext cx="72111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9552" y="6384073"/>
            <a:ext cx="870010" cy="360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BE00D23A-236E-A24C-B95E-201030EB0D26}" type="datetime1">
              <a:rPr lang="fr-FR" smtClean="0"/>
              <a:t>01/04/2016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67944" y="6384073"/>
            <a:ext cx="4104456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algn="r"/>
            <a:r>
              <a:rPr lang="fr-FR" smtClean="0"/>
              <a:t>Atelier Santé IMT 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92696"/>
            <a:ext cx="467544" cy="360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467544" y="692696"/>
            <a:ext cx="467544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935088" y="692696"/>
            <a:ext cx="467544" cy="360040"/>
          </a:xfrm>
          <a:prstGeom prst="rect">
            <a:avLst/>
          </a:prstGeom>
          <a:solidFill>
            <a:srgbClr val="6D5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1475148" y="6384053"/>
            <a:ext cx="2520280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Institut Mines-Télécom</a:t>
            </a:r>
            <a:endParaRPr lang="fr-FR" sz="1000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120600"/>
            <a:ext cx="719724" cy="6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4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Wingdings" pitchFamily="2" charset="2"/>
        <a:buChar char="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Clr>
          <a:srgbClr val="6D5047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1489"/>
        </a:buClr>
        <a:buFont typeface="Arial" pitchFamily="34" charset="0"/>
        <a:buChar char="─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Projet </a:t>
            </a:r>
            <a:r>
              <a:rPr lang="fr-FR" dirty="0"/>
              <a:t>SHELL</a:t>
            </a:r>
            <a:br>
              <a:rPr lang="fr-FR" dirty="0"/>
            </a:br>
            <a:r>
              <a:rPr lang="fr-FR" sz="2700" dirty="0" err="1"/>
              <a:t>S</a:t>
            </a:r>
            <a:r>
              <a:rPr lang="fr-FR" sz="2700" b="0" dirty="0" err="1"/>
              <a:t>ilver</a:t>
            </a:r>
            <a:r>
              <a:rPr lang="fr-FR" sz="2700" b="0" dirty="0"/>
              <a:t> </a:t>
            </a:r>
            <a:r>
              <a:rPr lang="fr-FR" sz="2700" dirty="0" err="1"/>
              <a:t>He</a:t>
            </a:r>
            <a:r>
              <a:rPr lang="fr-FR" sz="2700" b="0" dirty="0" err="1"/>
              <a:t>alth</a:t>
            </a:r>
            <a:r>
              <a:rPr lang="fr-FR" sz="2700" b="0" dirty="0"/>
              <a:t> &amp; </a:t>
            </a:r>
            <a:r>
              <a:rPr lang="fr-FR" sz="2700" dirty="0"/>
              <a:t>L</a:t>
            </a:r>
            <a:r>
              <a:rPr lang="fr-FR" sz="2700" b="0" dirty="0"/>
              <a:t>ife </a:t>
            </a:r>
            <a:r>
              <a:rPr lang="fr-FR" sz="2700" dirty="0"/>
              <a:t>L</a:t>
            </a:r>
            <a:r>
              <a:rPr lang="fr-FR" sz="2700" b="0" dirty="0"/>
              <a:t>iving </a:t>
            </a:r>
            <a:r>
              <a:rPr lang="fr-FR" sz="2700" dirty="0" err="1"/>
              <a:t>L</a:t>
            </a:r>
            <a:r>
              <a:rPr lang="fr-FR" sz="2700" b="0" dirty="0" err="1"/>
              <a:t>ab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800" baseline="30000" dirty="0">
                <a:solidFill>
                  <a:schemeClr val="tx1"/>
                </a:solidFill>
              </a:rPr>
              <a:t>Fédération de Living </a:t>
            </a:r>
            <a:r>
              <a:rPr lang="fr-FR" sz="2800" baseline="30000" dirty="0" err="1">
                <a:solidFill>
                  <a:schemeClr val="tx1"/>
                </a:solidFill>
              </a:rPr>
              <a:t>Labs</a:t>
            </a:r>
            <a:r>
              <a:rPr lang="fr-FR" sz="2800" baseline="30000" dirty="0">
                <a:solidFill>
                  <a:schemeClr val="tx1"/>
                </a:solidFill>
              </a:rPr>
              <a:t> en </a:t>
            </a:r>
            <a:br>
              <a:rPr lang="fr-FR" sz="2800" baseline="30000" dirty="0">
                <a:solidFill>
                  <a:schemeClr val="tx1"/>
                </a:solidFill>
              </a:rPr>
            </a:br>
            <a:r>
              <a:rPr lang="fr-FR" sz="2800" baseline="30000" dirty="0" smtClean="0">
                <a:solidFill>
                  <a:schemeClr val="tx1"/>
                </a:solidFill>
              </a:rPr>
              <a:t>Santé, </a:t>
            </a:r>
            <a:r>
              <a:rPr lang="fr-FR" sz="2800" baseline="30000" dirty="0">
                <a:solidFill>
                  <a:schemeClr val="tx1"/>
                </a:solidFill>
              </a:rPr>
              <a:t>A</a:t>
            </a:r>
            <a:r>
              <a:rPr lang="fr-FR" sz="2800" baseline="30000" dirty="0" smtClean="0">
                <a:solidFill>
                  <a:schemeClr val="tx1"/>
                </a:solidFill>
              </a:rPr>
              <a:t>utonomie </a:t>
            </a:r>
            <a:r>
              <a:rPr lang="fr-FR" sz="2800" baseline="30000" dirty="0">
                <a:solidFill>
                  <a:schemeClr val="tx1"/>
                </a:solidFill>
              </a:rPr>
              <a:t>et </a:t>
            </a:r>
            <a:r>
              <a:rPr lang="fr-FR" sz="2800" baseline="30000" dirty="0" smtClean="0">
                <a:solidFill>
                  <a:schemeClr val="tx1"/>
                </a:solidFill>
              </a:rPr>
              <a:t>Qualité </a:t>
            </a:r>
            <a:r>
              <a:rPr lang="fr-FR" sz="2800" baseline="30000" dirty="0">
                <a:solidFill>
                  <a:schemeClr val="tx1"/>
                </a:solidFill>
              </a:rPr>
              <a:t>de vie</a:t>
            </a:r>
            <a:endParaRPr lang="fr-FR" sz="2800" baseline="30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06828"/>
            <a:ext cx="7211144" cy="1124316"/>
          </a:xfrm>
        </p:spPr>
        <p:txBody>
          <a:bodyPr>
            <a:noAutofit/>
          </a:bodyPr>
          <a:lstStyle/>
          <a:p>
            <a:r>
              <a:rPr lang="fr-FR" dirty="0"/>
              <a:t>SHELL à l’Institut Mines-Télécom</a:t>
            </a:r>
            <a:r>
              <a:rPr lang="fr-FR" sz="28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fr-FR" sz="28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14092"/>
            <a:ext cx="4488214" cy="4525963"/>
          </a:xfrm>
        </p:spPr>
        <p:txBody>
          <a:bodyPr>
            <a:normAutofit/>
          </a:bodyPr>
          <a:lstStyle/>
          <a:p>
            <a:r>
              <a:rPr lang="fr-FR" sz="1800" dirty="0"/>
              <a:t>Contribuer à développer le tissu industriel en santé et autonomie</a:t>
            </a:r>
          </a:p>
          <a:p>
            <a:r>
              <a:rPr lang="fr-FR" sz="1800" dirty="0"/>
              <a:t>Donner aux chercheurs l’opportunité </a:t>
            </a:r>
            <a:r>
              <a:rPr lang="fr-FR" sz="1800" dirty="0" smtClean="0"/>
              <a:t>de </a:t>
            </a:r>
            <a:r>
              <a:rPr lang="fr-FR" sz="1800" dirty="0"/>
              <a:t>disposer de lieux d’expérimentation</a:t>
            </a:r>
          </a:p>
          <a:p>
            <a:r>
              <a:rPr lang="fr-FR" sz="1800" dirty="0"/>
              <a:t>Donner aux chercheurs des bases de données importantes venant du terrain</a:t>
            </a:r>
          </a:p>
          <a:p>
            <a:r>
              <a:rPr lang="fr-FR" sz="1800" dirty="0"/>
              <a:t>Valoriser les travaux de recherche </a:t>
            </a:r>
            <a:r>
              <a:rPr lang="fr-FR" sz="1800" dirty="0" smtClean="0"/>
              <a:t>en développant </a:t>
            </a:r>
            <a:r>
              <a:rPr lang="fr-FR" sz="1800" dirty="0"/>
              <a:t>des référentiels d’évaluation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0B24-51B8-544E-8771-4B2C97B15DD3}" type="datetime1">
              <a:rPr lang="fr-FR" smtClean="0"/>
              <a:t>01/04/2016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Atelier Santé IMT 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28" name="TextBox 8"/>
          <p:cNvSpPr txBox="1"/>
          <p:nvPr/>
        </p:nvSpPr>
        <p:spPr>
          <a:xfrm>
            <a:off x="0" y="2282191"/>
            <a:ext cx="374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Bénéfices </a:t>
            </a:r>
            <a:r>
              <a:rPr lang="fr-FR" sz="2400" i="1" dirty="0" smtClean="0"/>
              <a:t>pour l’Institut</a:t>
            </a:r>
          </a:p>
        </p:txBody>
      </p:sp>
      <p:sp>
        <p:nvSpPr>
          <p:cNvPr id="31" name="ZoneTexte 26"/>
          <p:cNvSpPr txBox="1"/>
          <p:nvPr/>
        </p:nvSpPr>
        <p:spPr>
          <a:xfrm>
            <a:off x="4472226" y="1823471"/>
            <a:ext cx="451937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smtClean="0"/>
              <a:t>Les Living </a:t>
            </a:r>
            <a:r>
              <a:rPr lang="fr-FR" sz="2400" b="1" i="1" dirty="0" err="1" smtClean="0"/>
              <a:t>Labs</a:t>
            </a:r>
            <a:r>
              <a:rPr lang="fr-FR" sz="2400" i="1" dirty="0" smtClean="0"/>
              <a:t> de l’Institut</a:t>
            </a:r>
          </a:p>
          <a:p>
            <a:r>
              <a:rPr lang="fr-FR" dirty="0">
                <a:solidFill>
                  <a:srgbClr val="001489"/>
                </a:solidFill>
                <a:latin typeface="Arial Black" charset="0"/>
              </a:rPr>
              <a:t>une forte représentation en région</a:t>
            </a:r>
            <a:endParaRPr lang="fr-FR" i="1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88900" y="1130300"/>
            <a:ext cx="897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Le </a:t>
            </a:r>
            <a:r>
              <a:rPr lang="fr-F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projet SHELL a pour ambition de </a:t>
            </a:r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fédérer les Living </a:t>
            </a:r>
            <a:r>
              <a:rPr lang="fr-FR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Labs</a:t>
            </a:r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Santé </a:t>
            </a:r>
            <a:r>
              <a:rPr lang="fr-F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 </a:t>
            </a:r>
            <a:r>
              <a:rPr lang="fr-F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l’Institut Mines-Télécom </a:t>
            </a:r>
            <a:r>
              <a:rPr lang="fr-F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pour </a:t>
            </a:r>
            <a:r>
              <a:rPr lang="fr-F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catalyser leurs valeurs ajoutées </a:t>
            </a:r>
            <a:r>
              <a:rPr lang="fr-F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et </a:t>
            </a:r>
            <a:r>
              <a:rPr lang="fr-F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exploiter leurs synergies en mode réseau.</a:t>
            </a: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384078" y="17626265"/>
            <a:ext cx="28515168" cy="13150380"/>
            <a:chOff x="1384078" y="17626265"/>
            <a:chExt cx="28515168" cy="13150380"/>
          </a:xfrm>
        </p:grpSpPr>
        <p:pic>
          <p:nvPicPr>
            <p:cNvPr id="36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9344" y="17626265"/>
              <a:ext cx="2408881" cy="1182933"/>
            </a:xfrm>
            <a:prstGeom prst="rect">
              <a:avLst/>
            </a:prstGeom>
          </p:spPr>
        </p:pic>
        <p:sp>
          <p:nvSpPr>
            <p:cNvPr id="37" name="Text Box 28"/>
            <p:cNvSpPr txBox="1">
              <a:spLocks noChangeArrowheads="1"/>
            </p:cNvSpPr>
            <p:nvPr/>
          </p:nvSpPr>
          <p:spPr bwMode="auto">
            <a:xfrm>
              <a:off x="18305958" y="24606779"/>
              <a:ext cx="11593288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lvl="0"/>
              <a:r>
                <a:rPr lang="fr-FR" sz="3600" dirty="0" smtClean="0">
                  <a:solidFill>
                    <a:srgbClr val="6D5047"/>
                  </a:solidFill>
                  <a:sym typeface="Wingdings" charset="2"/>
                </a:rPr>
                <a:t></a:t>
              </a:r>
              <a:r>
                <a:rPr lang="fr-FR" sz="3600" dirty="0" smtClean="0">
                  <a:sym typeface="Wingdings" charset="2"/>
                </a:rPr>
                <a:t> </a:t>
              </a:r>
              <a:r>
                <a:rPr lang="en-US" sz="3600" b="1" dirty="0" smtClean="0"/>
                <a:t>Healthcare </a:t>
              </a:r>
              <a:r>
                <a:rPr lang="en-US" sz="3600" b="1" dirty="0"/>
                <a:t>Engineering Lab : </a:t>
              </a:r>
              <a:r>
                <a:rPr lang="en-US" sz="3600" b="1" dirty="0" err="1"/>
                <a:t>Xiaolan</a:t>
              </a:r>
              <a:r>
                <a:rPr lang="en-US" sz="3600" b="1" dirty="0"/>
                <a:t> </a:t>
              </a:r>
              <a:r>
                <a:rPr lang="en-US" sz="3600" b="1" dirty="0" err="1"/>
                <a:t>Xie</a:t>
              </a:r>
              <a:endParaRPr lang="en-US" sz="3600" b="1" dirty="0" smtClean="0"/>
            </a:p>
            <a:p>
              <a:pPr lvl="0"/>
              <a:r>
                <a:rPr lang="en-US" sz="3600" dirty="0" smtClean="0"/>
                <a:t>Saving </a:t>
              </a:r>
              <a:r>
                <a:rPr lang="en-US" sz="3600" dirty="0"/>
                <a:t>lives, improving quality, and reducing cost through effective planning and operations management</a:t>
              </a:r>
              <a:endParaRPr lang="fr-FR" sz="3600" dirty="0"/>
            </a:p>
          </p:txBody>
        </p:sp>
        <p:pic>
          <p:nvPicPr>
            <p:cNvPr id="38" name="Imag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0503" y="24164155"/>
              <a:ext cx="1707814" cy="1764488"/>
            </a:xfrm>
            <a:prstGeom prst="rect">
              <a:avLst/>
            </a:prstGeom>
          </p:spPr>
        </p:pic>
        <p:pic>
          <p:nvPicPr>
            <p:cNvPr id="39" name="Imag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706" y="18619034"/>
              <a:ext cx="1865657" cy="1865657"/>
            </a:xfrm>
            <a:prstGeom prst="rect">
              <a:avLst/>
            </a:prstGeom>
          </p:spPr>
        </p:pic>
        <p:pic>
          <p:nvPicPr>
            <p:cNvPr id="40" name="Image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87991" y="22018106"/>
              <a:ext cx="7865680" cy="7135123"/>
            </a:xfrm>
            <a:prstGeom prst="rect">
              <a:avLst/>
            </a:prstGeom>
          </p:spPr>
        </p:pic>
        <p:pic>
          <p:nvPicPr>
            <p:cNvPr id="41" name="Imag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2638" y="29395636"/>
              <a:ext cx="2202224" cy="1367697"/>
            </a:xfrm>
            <a:prstGeom prst="rect">
              <a:avLst/>
            </a:prstGeom>
          </p:spPr>
        </p:pic>
        <p:sp>
          <p:nvSpPr>
            <p:cNvPr id="42" name="Text Box 28"/>
            <p:cNvSpPr txBox="1">
              <a:spLocks noChangeArrowheads="1"/>
            </p:cNvSpPr>
            <p:nvPr/>
          </p:nvSpPr>
          <p:spPr bwMode="auto">
            <a:xfrm>
              <a:off x="15845223" y="18947700"/>
              <a:ext cx="12757877" cy="3970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3600" dirty="0" smtClean="0">
                  <a:solidFill>
                    <a:srgbClr val="6D5047"/>
                  </a:solidFill>
                  <a:sym typeface="Wingdings" charset="2"/>
                </a:rPr>
                <a:t></a:t>
              </a:r>
              <a:r>
                <a:rPr lang="fr-FR" sz="3600" dirty="0" smtClean="0">
                  <a:sym typeface="Wingdings" charset="2"/>
                </a:rPr>
                <a:t> </a:t>
              </a:r>
              <a:r>
                <a:rPr lang="en-US" sz="3600" b="1" dirty="0" err="1" smtClean="0"/>
                <a:t>Prometee</a:t>
              </a:r>
              <a:r>
                <a:rPr lang="en-US" sz="3600" b="1" dirty="0"/>
                <a:t> </a:t>
              </a:r>
              <a:r>
                <a:rPr lang="en-US" sz="3600" b="1" dirty="0" smtClean="0"/>
                <a:t>: Jean-Marie </a:t>
              </a:r>
              <a:r>
                <a:rPr lang="en-US" sz="3600" b="1" dirty="0" err="1" smtClean="0"/>
                <a:t>Moureaux</a:t>
              </a:r>
              <a:endParaRPr lang="en-US" sz="3600" b="1" dirty="0" smtClean="0"/>
            </a:p>
            <a:p>
              <a:r>
                <a:rPr lang="fr-FR" sz="3600" dirty="0" err="1" smtClean="0"/>
                <a:t>PeRceptiOn</a:t>
              </a:r>
              <a:r>
                <a:rPr lang="fr-FR" sz="3600" dirty="0" smtClean="0"/>
                <a:t> </a:t>
              </a:r>
              <a:r>
                <a:rPr lang="fr-FR" sz="3600" dirty="0"/>
                <a:t>utilisateur pour les usages du </a:t>
              </a:r>
              <a:r>
                <a:rPr lang="fr-FR" sz="3600" dirty="0" err="1"/>
                <a:t>MultimEdia</a:t>
              </a:r>
              <a:r>
                <a:rPr lang="fr-FR" sz="3600" dirty="0"/>
                <a:t> dans les </a:t>
              </a:r>
              <a:r>
                <a:rPr lang="fr-FR" sz="3600" dirty="0" err="1"/>
                <a:t>applicaTions</a:t>
              </a:r>
              <a:r>
                <a:rPr lang="fr-FR" sz="3600" dirty="0"/>
                <a:t> </a:t>
              </a:r>
              <a:r>
                <a:rPr lang="fr-FR" sz="3600" dirty="0" err="1"/>
                <a:t>mEdicalEs</a:t>
              </a:r>
              <a:endParaRPr lang="fr-FR" sz="3600" dirty="0"/>
            </a:p>
            <a:p>
              <a:endParaRPr lang="en-US" sz="3600" dirty="0" smtClean="0"/>
            </a:p>
            <a:p>
              <a:r>
                <a:rPr lang="fr-FR" sz="3600" b="1" dirty="0" smtClean="0">
                  <a:solidFill>
                    <a:srgbClr val="6D5047"/>
                  </a:solidFill>
                  <a:sym typeface="Wingdings" charset="2"/>
                </a:rPr>
                <a:t></a:t>
              </a:r>
              <a:r>
                <a:rPr lang="fr-FR" sz="3600" b="1" dirty="0" smtClean="0">
                  <a:sym typeface="Wingdings" charset="2"/>
                </a:rPr>
                <a:t> </a:t>
              </a:r>
              <a:r>
                <a:rPr lang="fr-FR" sz="3600" b="1" dirty="0" smtClean="0"/>
                <a:t>Info-Autonomie : Denis Abraham</a:t>
              </a:r>
            </a:p>
            <a:p>
              <a:r>
                <a:rPr lang="fr-FR" sz="3600" dirty="0" smtClean="0"/>
                <a:t>Conception </a:t>
              </a:r>
              <a:r>
                <a:rPr lang="fr-FR" sz="3600" dirty="0"/>
                <a:t>de produits et services orientés vers l’autonomie</a:t>
              </a:r>
            </a:p>
            <a:p>
              <a:endParaRPr lang="fr-FR" sz="3600" dirty="0"/>
            </a:p>
          </p:txBody>
        </p:sp>
        <p:sp>
          <p:nvSpPr>
            <p:cNvPr id="43" name="Text Box 28"/>
            <p:cNvSpPr txBox="1">
              <a:spLocks noChangeArrowheads="1"/>
            </p:cNvSpPr>
            <p:nvPr/>
          </p:nvSpPr>
          <p:spPr bwMode="auto">
            <a:xfrm>
              <a:off x="12826255" y="29022319"/>
              <a:ext cx="12530673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3600" dirty="0" smtClean="0">
                  <a:solidFill>
                    <a:srgbClr val="6D5047"/>
                  </a:solidFill>
                  <a:sym typeface="Wingdings" charset="2"/>
                </a:rPr>
                <a:t></a:t>
              </a:r>
              <a:r>
                <a:rPr lang="fr-FR" sz="3600" dirty="0" smtClean="0">
                  <a:sym typeface="Wingdings" charset="2"/>
                </a:rPr>
                <a:t> </a:t>
              </a:r>
              <a:r>
                <a:rPr lang="en-US" sz="3600" b="1" dirty="0" smtClean="0"/>
                <a:t>Ageing </a:t>
              </a:r>
              <a:r>
                <a:rPr lang="en-US" sz="3600" b="1" dirty="0"/>
                <a:t>&amp; Wellbeing </a:t>
              </a:r>
              <a:r>
                <a:rPr lang="en-US" sz="3600" b="1" dirty="0" smtClean="0"/>
                <a:t>: </a:t>
              </a:r>
              <a:r>
                <a:rPr lang="en-US" sz="3600" b="1" dirty="0" err="1" smtClean="0"/>
                <a:t>Mounir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Mokhtari</a:t>
              </a:r>
              <a:endParaRPr lang="en-US" sz="3600" b="1" dirty="0" smtClean="0"/>
            </a:p>
            <a:p>
              <a:r>
                <a:rPr lang="fr-FR" sz="3600" dirty="0"/>
                <a:t>Qualité de vie et gestion personnalisée des maladies chroniques des personnes âgées fragiles et dépendantes</a:t>
              </a:r>
            </a:p>
          </p:txBody>
        </p:sp>
        <p:sp>
          <p:nvSpPr>
            <p:cNvPr id="44" name="Text Box 28"/>
            <p:cNvSpPr txBox="1">
              <a:spLocks noChangeArrowheads="1"/>
            </p:cNvSpPr>
            <p:nvPr/>
          </p:nvSpPr>
          <p:spPr bwMode="auto">
            <a:xfrm>
              <a:off x="1384078" y="25992173"/>
              <a:ext cx="9092785" cy="2862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3600" dirty="0" smtClean="0">
                  <a:solidFill>
                    <a:srgbClr val="6D5047"/>
                  </a:solidFill>
                  <a:sym typeface="Wingdings" charset="2"/>
                </a:rPr>
                <a:t></a:t>
              </a:r>
              <a:r>
                <a:rPr lang="fr-FR" sz="3600" dirty="0" smtClean="0">
                  <a:sym typeface="Wingdings" charset="2"/>
                </a:rPr>
                <a:t> </a:t>
              </a:r>
              <a:r>
                <a:rPr lang="en-US" sz="3600" b="1" dirty="0" err="1" smtClean="0"/>
                <a:t>Experiment’Haal</a:t>
              </a:r>
              <a:r>
                <a:rPr lang="en-US" sz="3600" b="1" dirty="0" smtClean="0"/>
                <a:t> : André </a:t>
              </a:r>
              <a:r>
                <a:rPr lang="en-US" sz="3600" b="1" dirty="0" err="1" smtClean="0"/>
                <a:t>Thépaut</a:t>
              </a:r>
              <a:endParaRPr lang="en-US" sz="3600" dirty="0" smtClean="0"/>
            </a:p>
            <a:p>
              <a:pPr lvl="0"/>
              <a:r>
                <a:rPr lang="fr-FR" sz="3600" dirty="0"/>
                <a:t>Développer des outils </a:t>
              </a:r>
              <a:r>
                <a:rPr lang="fr-FR" sz="3600" dirty="0" smtClean="0"/>
                <a:t>et services </a:t>
              </a:r>
              <a:r>
                <a:rPr lang="fr-FR" sz="3600" dirty="0"/>
                <a:t>pour les personnes en situation de handicap </a:t>
              </a:r>
              <a:r>
                <a:rPr lang="fr-FR" sz="3600" dirty="0" smtClean="0"/>
                <a:t>(lié </a:t>
              </a:r>
              <a:r>
                <a:rPr lang="fr-FR" sz="3600" dirty="0"/>
                <a:t>à l’âge ou </a:t>
              </a:r>
              <a:r>
                <a:rPr lang="fr-FR" sz="3600" dirty="0" smtClean="0"/>
                <a:t>la maladie) </a:t>
              </a:r>
              <a:endParaRPr lang="fr-FR" sz="3600" dirty="0"/>
            </a:p>
            <a:p>
              <a:endParaRPr lang="en-US" sz="3600" dirty="0" smtClean="0"/>
            </a:p>
          </p:txBody>
        </p:sp>
        <p:sp>
          <p:nvSpPr>
            <p:cNvPr id="45" name="Text Box 28"/>
            <p:cNvSpPr txBox="1">
              <a:spLocks noChangeArrowheads="1"/>
            </p:cNvSpPr>
            <p:nvPr/>
          </p:nvSpPr>
          <p:spPr bwMode="auto">
            <a:xfrm>
              <a:off x="4957056" y="20484691"/>
              <a:ext cx="8880823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3600" dirty="0" smtClean="0">
                  <a:solidFill>
                    <a:srgbClr val="6D5047"/>
                  </a:solidFill>
                  <a:sym typeface="Wingdings" charset="2"/>
                </a:rPr>
                <a:t></a:t>
              </a:r>
              <a:r>
                <a:rPr lang="fr-FR" sz="3600" dirty="0" smtClean="0">
                  <a:sym typeface="Wingdings" charset="2"/>
                </a:rPr>
                <a:t> </a:t>
              </a:r>
              <a:r>
                <a:rPr lang="fr-FR" sz="3600" b="1" dirty="0" smtClean="0"/>
                <a:t>Evident : Jérôme </a:t>
              </a:r>
              <a:r>
                <a:rPr lang="fr-FR" sz="3600" b="1" dirty="0" err="1" smtClean="0"/>
                <a:t>Boudy</a:t>
              </a:r>
              <a:endParaRPr lang="fr-FR" sz="3600" b="1" dirty="0" smtClean="0"/>
            </a:p>
            <a:p>
              <a:r>
                <a:rPr lang="fr-FR" sz="3600" dirty="0" smtClean="0"/>
                <a:t>Espace </a:t>
              </a:r>
              <a:r>
                <a:rPr lang="fr-FR" sz="3600" dirty="0"/>
                <a:t>de vie intelligent pour les personnes dépendantes</a:t>
              </a:r>
            </a:p>
            <a:p>
              <a:endParaRPr lang="fr-FR" sz="3600" b="1" dirty="0"/>
            </a:p>
          </p:txBody>
        </p:sp>
        <p:pic>
          <p:nvPicPr>
            <p:cNvPr id="46" name="Image 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7732" y="24324443"/>
              <a:ext cx="2193975" cy="2193975"/>
            </a:xfrm>
            <a:prstGeom prst="rect">
              <a:avLst/>
            </a:prstGeom>
          </p:spPr>
        </p:pic>
        <p:sp>
          <p:nvSpPr>
            <p:cNvPr id="47" name="Flèche courbée vers la droite 139"/>
            <p:cNvSpPr/>
            <p:nvPr/>
          </p:nvSpPr>
          <p:spPr bwMode="auto">
            <a:xfrm rot="17746694" flipH="1">
              <a:off x="11793164" y="21042824"/>
              <a:ext cx="840354" cy="3409759"/>
            </a:xfrm>
            <a:prstGeom prst="curved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48" name="Flèche courbée vers la droite 140"/>
            <p:cNvSpPr/>
            <p:nvPr/>
          </p:nvSpPr>
          <p:spPr bwMode="auto">
            <a:xfrm rot="13488548" flipH="1">
              <a:off x="12234370" y="26913398"/>
              <a:ext cx="840354" cy="2634859"/>
            </a:xfrm>
            <a:prstGeom prst="curved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49" name="Flèche courbée vers la droite 141"/>
            <p:cNvSpPr/>
            <p:nvPr/>
          </p:nvSpPr>
          <p:spPr bwMode="auto">
            <a:xfrm rot="546139">
              <a:off x="14420163" y="19820952"/>
              <a:ext cx="1071491" cy="4751507"/>
            </a:xfrm>
            <a:prstGeom prst="curved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50" name="Flèche courbée vers la droite 142"/>
            <p:cNvSpPr/>
            <p:nvPr/>
          </p:nvSpPr>
          <p:spPr bwMode="auto">
            <a:xfrm rot="15147172" flipH="1">
              <a:off x="7506343" y="22104409"/>
              <a:ext cx="840354" cy="4869264"/>
            </a:xfrm>
            <a:prstGeom prst="curved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51" name="Flèche courbée vers la droite 143"/>
            <p:cNvSpPr/>
            <p:nvPr/>
          </p:nvSpPr>
          <p:spPr bwMode="auto">
            <a:xfrm rot="3970677">
              <a:off x="15035211" y="24202196"/>
              <a:ext cx="517351" cy="2541033"/>
            </a:xfrm>
            <a:prstGeom prst="curved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52" name="Flèche courbée vers la droite 145"/>
            <p:cNvSpPr/>
            <p:nvPr/>
          </p:nvSpPr>
          <p:spPr bwMode="auto">
            <a:xfrm rot="15004404" flipH="1">
              <a:off x="13172314" y="26627320"/>
              <a:ext cx="840354" cy="3673250"/>
            </a:xfrm>
            <a:prstGeom prst="curved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536478" y="17778665"/>
            <a:ext cx="28515168" cy="13150380"/>
            <a:chOff x="1384078" y="17626265"/>
            <a:chExt cx="28515168" cy="13150380"/>
          </a:xfrm>
        </p:grpSpPr>
        <p:pic>
          <p:nvPicPr>
            <p:cNvPr id="54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9344" y="17626265"/>
              <a:ext cx="2408881" cy="1182933"/>
            </a:xfrm>
            <a:prstGeom prst="rect">
              <a:avLst/>
            </a:prstGeom>
          </p:spPr>
        </p:pic>
        <p:sp>
          <p:nvSpPr>
            <p:cNvPr id="55" name="Text Box 28"/>
            <p:cNvSpPr txBox="1">
              <a:spLocks noChangeArrowheads="1"/>
            </p:cNvSpPr>
            <p:nvPr/>
          </p:nvSpPr>
          <p:spPr bwMode="auto">
            <a:xfrm>
              <a:off x="18305958" y="24606779"/>
              <a:ext cx="11593288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lvl="0"/>
              <a:r>
                <a:rPr lang="fr-FR" sz="3600" dirty="0" smtClean="0">
                  <a:solidFill>
                    <a:srgbClr val="6D5047"/>
                  </a:solidFill>
                  <a:sym typeface="Wingdings" charset="2"/>
                </a:rPr>
                <a:t></a:t>
              </a:r>
              <a:r>
                <a:rPr lang="fr-FR" sz="3600" dirty="0" smtClean="0">
                  <a:sym typeface="Wingdings" charset="2"/>
                </a:rPr>
                <a:t> </a:t>
              </a:r>
              <a:r>
                <a:rPr lang="en-US" sz="3600" b="1" dirty="0" smtClean="0"/>
                <a:t>Healthcare </a:t>
              </a:r>
              <a:r>
                <a:rPr lang="en-US" sz="3600" b="1" dirty="0"/>
                <a:t>Engineering Lab : </a:t>
              </a:r>
              <a:r>
                <a:rPr lang="en-US" sz="3600" b="1" dirty="0" err="1"/>
                <a:t>Xiaolan</a:t>
              </a:r>
              <a:r>
                <a:rPr lang="en-US" sz="3600" b="1" dirty="0"/>
                <a:t> </a:t>
              </a:r>
              <a:r>
                <a:rPr lang="en-US" sz="3600" b="1" dirty="0" err="1"/>
                <a:t>Xie</a:t>
              </a:r>
              <a:endParaRPr lang="en-US" sz="3600" b="1" dirty="0" smtClean="0"/>
            </a:p>
            <a:p>
              <a:pPr lvl="0"/>
              <a:r>
                <a:rPr lang="en-US" sz="3600" dirty="0" smtClean="0"/>
                <a:t>Saving </a:t>
              </a:r>
              <a:r>
                <a:rPr lang="en-US" sz="3600" dirty="0"/>
                <a:t>lives, improving quality, and reducing cost through effective planning and operations management</a:t>
              </a:r>
              <a:endParaRPr lang="fr-FR" sz="3600" dirty="0"/>
            </a:p>
          </p:txBody>
        </p:sp>
        <p:pic>
          <p:nvPicPr>
            <p:cNvPr id="56" name="Imag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0503" y="24164155"/>
              <a:ext cx="1707814" cy="1764488"/>
            </a:xfrm>
            <a:prstGeom prst="rect">
              <a:avLst/>
            </a:prstGeom>
          </p:spPr>
        </p:pic>
        <p:pic>
          <p:nvPicPr>
            <p:cNvPr id="57" name="Imag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706" y="18619034"/>
              <a:ext cx="1865657" cy="1865657"/>
            </a:xfrm>
            <a:prstGeom prst="rect">
              <a:avLst/>
            </a:prstGeom>
          </p:spPr>
        </p:pic>
        <p:pic>
          <p:nvPicPr>
            <p:cNvPr id="58" name="Image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87991" y="22018106"/>
              <a:ext cx="7865680" cy="7135123"/>
            </a:xfrm>
            <a:prstGeom prst="rect">
              <a:avLst/>
            </a:prstGeom>
          </p:spPr>
        </p:pic>
        <p:pic>
          <p:nvPicPr>
            <p:cNvPr id="59" name="Imag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2638" y="29395636"/>
              <a:ext cx="2202224" cy="1367697"/>
            </a:xfrm>
            <a:prstGeom prst="rect">
              <a:avLst/>
            </a:prstGeom>
          </p:spPr>
        </p:pic>
        <p:sp>
          <p:nvSpPr>
            <p:cNvPr id="60" name="Text Box 28"/>
            <p:cNvSpPr txBox="1">
              <a:spLocks noChangeArrowheads="1"/>
            </p:cNvSpPr>
            <p:nvPr/>
          </p:nvSpPr>
          <p:spPr bwMode="auto">
            <a:xfrm>
              <a:off x="15845223" y="18947700"/>
              <a:ext cx="12757877" cy="3970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3600" dirty="0" smtClean="0">
                  <a:solidFill>
                    <a:srgbClr val="6D5047"/>
                  </a:solidFill>
                  <a:sym typeface="Wingdings" charset="2"/>
                </a:rPr>
                <a:t></a:t>
              </a:r>
              <a:r>
                <a:rPr lang="fr-FR" sz="3600" dirty="0" smtClean="0">
                  <a:sym typeface="Wingdings" charset="2"/>
                </a:rPr>
                <a:t> </a:t>
              </a:r>
              <a:r>
                <a:rPr lang="en-US" sz="3600" b="1" dirty="0" err="1" smtClean="0"/>
                <a:t>Prometee</a:t>
              </a:r>
              <a:r>
                <a:rPr lang="en-US" sz="3600" b="1" dirty="0"/>
                <a:t> </a:t>
              </a:r>
              <a:r>
                <a:rPr lang="en-US" sz="3600" b="1" dirty="0" smtClean="0"/>
                <a:t>: Jean-Marie </a:t>
              </a:r>
              <a:r>
                <a:rPr lang="en-US" sz="3600" b="1" dirty="0" err="1" smtClean="0"/>
                <a:t>Moureaux</a:t>
              </a:r>
              <a:endParaRPr lang="en-US" sz="3600" b="1" dirty="0" smtClean="0"/>
            </a:p>
            <a:p>
              <a:r>
                <a:rPr lang="fr-FR" sz="3600" dirty="0" err="1" smtClean="0"/>
                <a:t>PeRceptiOn</a:t>
              </a:r>
              <a:r>
                <a:rPr lang="fr-FR" sz="3600" dirty="0" smtClean="0"/>
                <a:t> </a:t>
              </a:r>
              <a:r>
                <a:rPr lang="fr-FR" sz="3600" dirty="0"/>
                <a:t>utilisateur pour les usages du </a:t>
              </a:r>
              <a:r>
                <a:rPr lang="fr-FR" sz="3600" dirty="0" err="1"/>
                <a:t>MultimEdia</a:t>
              </a:r>
              <a:r>
                <a:rPr lang="fr-FR" sz="3600" dirty="0"/>
                <a:t> dans les </a:t>
              </a:r>
              <a:r>
                <a:rPr lang="fr-FR" sz="3600" dirty="0" err="1"/>
                <a:t>applicaTions</a:t>
              </a:r>
              <a:r>
                <a:rPr lang="fr-FR" sz="3600" dirty="0"/>
                <a:t> </a:t>
              </a:r>
              <a:r>
                <a:rPr lang="fr-FR" sz="3600" dirty="0" err="1"/>
                <a:t>mEdicalEs</a:t>
              </a:r>
              <a:endParaRPr lang="fr-FR" sz="3600" dirty="0"/>
            </a:p>
            <a:p>
              <a:endParaRPr lang="en-US" sz="3600" dirty="0" smtClean="0"/>
            </a:p>
            <a:p>
              <a:r>
                <a:rPr lang="fr-FR" sz="3600" b="1" dirty="0" smtClean="0">
                  <a:solidFill>
                    <a:srgbClr val="6D5047"/>
                  </a:solidFill>
                  <a:sym typeface="Wingdings" charset="2"/>
                </a:rPr>
                <a:t></a:t>
              </a:r>
              <a:r>
                <a:rPr lang="fr-FR" sz="3600" b="1" dirty="0" smtClean="0">
                  <a:sym typeface="Wingdings" charset="2"/>
                </a:rPr>
                <a:t> </a:t>
              </a:r>
              <a:r>
                <a:rPr lang="fr-FR" sz="3600" b="1" dirty="0" smtClean="0"/>
                <a:t>Info-Autonomie : Denis Abraham</a:t>
              </a:r>
            </a:p>
            <a:p>
              <a:r>
                <a:rPr lang="fr-FR" sz="3600" dirty="0" smtClean="0"/>
                <a:t>Conception </a:t>
              </a:r>
              <a:r>
                <a:rPr lang="fr-FR" sz="3600" dirty="0"/>
                <a:t>de produits et services orientés vers l’autonomie</a:t>
              </a:r>
            </a:p>
            <a:p>
              <a:endParaRPr lang="fr-FR" sz="3600" dirty="0"/>
            </a:p>
          </p:txBody>
        </p:sp>
        <p:sp>
          <p:nvSpPr>
            <p:cNvPr id="61" name="Text Box 28"/>
            <p:cNvSpPr txBox="1">
              <a:spLocks noChangeArrowheads="1"/>
            </p:cNvSpPr>
            <p:nvPr/>
          </p:nvSpPr>
          <p:spPr bwMode="auto">
            <a:xfrm>
              <a:off x="12826255" y="29022319"/>
              <a:ext cx="12530673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3600" dirty="0" smtClean="0">
                  <a:solidFill>
                    <a:srgbClr val="6D5047"/>
                  </a:solidFill>
                  <a:sym typeface="Wingdings" charset="2"/>
                </a:rPr>
                <a:t></a:t>
              </a:r>
              <a:r>
                <a:rPr lang="fr-FR" sz="3600" dirty="0" smtClean="0">
                  <a:sym typeface="Wingdings" charset="2"/>
                </a:rPr>
                <a:t> </a:t>
              </a:r>
              <a:r>
                <a:rPr lang="en-US" sz="3600" b="1" dirty="0" smtClean="0"/>
                <a:t>Ageing </a:t>
              </a:r>
              <a:r>
                <a:rPr lang="en-US" sz="3600" b="1" dirty="0"/>
                <a:t>&amp; Wellbeing </a:t>
              </a:r>
              <a:r>
                <a:rPr lang="en-US" sz="3600" b="1" dirty="0" smtClean="0"/>
                <a:t>: </a:t>
              </a:r>
              <a:r>
                <a:rPr lang="en-US" sz="3600" b="1" dirty="0" err="1" smtClean="0"/>
                <a:t>Mounir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Mokhtari</a:t>
              </a:r>
              <a:endParaRPr lang="en-US" sz="3600" b="1" dirty="0" smtClean="0"/>
            </a:p>
            <a:p>
              <a:r>
                <a:rPr lang="fr-FR" sz="3600" dirty="0"/>
                <a:t>Qualité de vie et gestion personnalisée des maladies chroniques des personnes âgées fragiles et dépendantes</a:t>
              </a:r>
            </a:p>
          </p:txBody>
        </p:sp>
        <p:sp>
          <p:nvSpPr>
            <p:cNvPr id="62" name="Text Box 28"/>
            <p:cNvSpPr txBox="1">
              <a:spLocks noChangeArrowheads="1"/>
            </p:cNvSpPr>
            <p:nvPr/>
          </p:nvSpPr>
          <p:spPr bwMode="auto">
            <a:xfrm>
              <a:off x="1384078" y="25992173"/>
              <a:ext cx="9092785" cy="2862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3600" dirty="0" smtClean="0">
                  <a:solidFill>
                    <a:srgbClr val="6D5047"/>
                  </a:solidFill>
                  <a:sym typeface="Wingdings" charset="2"/>
                </a:rPr>
                <a:t></a:t>
              </a:r>
              <a:r>
                <a:rPr lang="fr-FR" sz="3600" dirty="0" smtClean="0">
                  <a:sym typeface="Wingdings" charset="2"/>
                </a:rPr>
                <a:t> </a:t>
              </a:r>
              <a:r>
                <a:rPr lang="en-US" sz="3600" b="1" dirty="0" err="1" smtClean="0"/>
                <a:t>Experiment’Haal</a:t>
              </a:r>
              <a:r>
                <a:rPr lang="en-US" sz="3600" b="1" dirty="0" smtClean="0"/>
                <a:t> : André </a:t>
              </a:r>
              <a:r>
                <a:rPr lang="en-US" sz="3600" b="1" dirty="0" err="1" smtClean="0"/>
                <a:t>Thépaut</a:t>
              </a:r>
              <a:endParaRPr lang="en-US" sz="3600" dirty="0" smtClean="0"/>
            </a:p>
            <a:p>
              <a:pPr lvl="0"/>
              <a:r>
                <a:rPr lang="fr-FR" sz="3600" dirty="0"/>
                <a:t>Développer des outils </a:t>
              </a:r>
              <a:r>
                <a:rPr lang="fr-FR" sz="3600" dirty="0" smtClean="0"/>
                <a:t>et services </a:t>
              </a:r>
              <a:r>
                <a:rPr lang="fr-FR" sz="3600" dirty="0"/>
                <a:t>pour les personnes en situation de handicap </a:t>
              </a:r>
              <a:r>
                <a:rPr lang="fr-FR" sz="3600" dirty="0" smtClean="0"/>
                <a:t>(lié </a:t>
              </a:r>
              <a:r>
                <a:rPr lang="fr-FR" sz="3600" dirty="0"/>
                <a:t>à l’âge ou </a:t>
              </a:r>
              <a:r>
                <a:rPr lang="fr-FR" sz="3600" dirty="0" smtClean="0"/>
                <a:t>la maladie) </a:t>
              </a:r>
              <a:endParaRPr lang="fr-FR" sz="3600" dirty="0"/>
            </a:p>
            <a:p>
              <a:endParaRPr lang="en-US" sz="3600" dirty="0" smtClean="0"/>
            </a:p>
          </p:txBody>
        </p:sp>
        <p:sp>
          <p:nvSpPr>
            <p:cNvPr id="63" name="Text Box 28"/>
            <p:cNvSpPr txBox="1">
              <a:spLocks noChangeArrowheads="1"/>
            </p:cNvSpPr>
            <p:nvPr/>
          </p:nvSpPr>
          <p:spPr bwMode="auto">
            <a:xfrm>
              <a:off x="4957056" y="20484691"/>
              <a:ext cx="8880823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3600" dirty="0" smtClean="0">
                  <a:solidFill>
                    <a:srgbClr val="6D5047"/>
                  </a:solidFill>
                  <a:sym typeface="Wingdings" charset="2"/>
                </a:rPr>
                <a:t></a:t>
              </a:r>
              <a:r>
                <a:rPr lang="fr-FR" sz="3600" dirty="0" smtClean="0">
                  <a:sym typeface="Wingdings" charset="2"/>
                </a:rPr>
                <a:t> </a:t>
              </a:r>
              <a:r>
                <a:rPr lang="fr-FR" sz="3600" b="1" dirty="0" smtClean="0"/>
                <a:t>Evident : Jérôme </a:t>
              </a:r>
              <a:r>
                <a:rPr lang="fr-FR" sz="3600" b="1" dirty="0" err="1" smtClean="0"/>
                <a:t>Boudy</a:t>
              </a:r>
              <a:endParaRPr lang="fr-FR" sz="3600" b="1" dirty="0" smtClean="0"/>
            </a:p>
            <a:p>
              <a:r>
                <a:rPr lang="fr-FR" sz="3600" dirty="0" smtClean="0"/>
                <a:t>Espace </a:t>
              </a:r>
              <a:r>
                <a:rPr lang="fr-FR" sz="3600" dirty="0"/>
                <a:t>de vie intelligent pour les personnes dépendantes</a:t>
              </a:r>
            </a:p>
            <a:p>
              <a:endParaRPr lang="fr-FR" sz="3600" b="1" dirty="0"/>
            </a:p>
          </p:txBody>
        </p:sp>
        <p:pic>
          <p:nvPicPr>
            <p:cNvPr id="64" name="Image 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7732" y="24324443"/>
              <a:ext cx="2193975" cy="2193975"/>
            </a:xfrm>
            <a:prstGeom prst="rect">
              <a:avLst/>
            </a:prstGeom>
          </p:spPr>
        </p:pic>
        <p:sp>
          <p:nvSpPr>
            <p:cNvPr id="65" name="Flèche courbée vers la droite 139"/>
            <p:cNvSpPr/>
            <p:nvPr/>
          </p:nvSpPr>
          <p:spPr bwMode="auto">
            <a:xfrm rot="17746694" flipH="1">
              <a:off x="11793164" y="21042824"/>
              <a:ext cx="840354" cy="3409759"/>
            </a:xfrm>
            <a:prstGeom prst="curved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66" name="Flèche courbée vers la droite 140"/>
            <p:cNvSpPr/>
            <p:nvPr/>
          </p:nvSpPr>
          <p:spPr bwMode="auto">
            <a:xfrm rot="13488548" flipH="1">
              <a:off x="12234370" y="26913398"/>
              <a:ext cx="840354" cy="2634859"/>
            </a:xfrm>
            <a:prstGeom prst="curved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67" name="Flèche courbée vers la droite 141"/>
            <p:cNvSpPr/>
            <p:nvPr/>
          </p:nvSpPr>
          <p:spPr bwMode="auto">
            <a:xfrm rot="546139">
              <a:off x="14420163" y="19820952"/>
              <a:ext cx="1071491" cy="4751507"/>
            </a:xfrm>
            <a:prstGeom prst="curved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68" name="Flèche courbée vers la droite 142"/>
            <p:cNvSpPr/>
            <p:nvPr/>
          </p:nvSpPr>
          <p:spPr bwMode="auto">
            <a:xfrm rot="15147172" flipH="1">
              <a:off x="7506343" y="22104409"/>
              <a:ext cx="840354" cy="4869264"/>
            </a:xfrm>
            <a:prstGeom prst="curved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69" name="Flèche courbée vers la droite 143"/>
            <p:cNvSpPr/>
            <p:nvPr/>
          </p:nvSpPr>
          <p:spPr bwMode="auto">
            <a:xfrm rot="3970677">
              <a:off x="15035211" y="24202196"/>
              <a:ext cx="517351" cy="2541033"/>
            </a:xfrm>
            <a:prstGeom prst="curved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70" name="Flèche courbée vers la droite 145"/>
            <p:cNvSpPr/>
            <p:nvPr/>
          </p:nvSpPr>
          <p:spPr bwMode="auto">
            <a:xfrm rot="15004404" flipH="1">
              <a:off x="13172314" y="26627320"/>
              <a:ext cx="840354" cy="3673250"/>
            </a:xfrm>
            <a:prstGeom prst="curved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253346" y="5492916"/>
            <a:ext cx="489065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dirty="0" smtClean="0"/>
              <a:t>En lien avec le </a:t>
            </a:r>
            <a:r>
              <a:rPr lang="fr-FR" sz="2000" b="1" i="1" dirty="0" smtClean="0"/>
              <a:t>Forum </a:t>
            </a:r>
            <a:r>
              <a:rPr lang="fr-FR" sz="2000" b="1" i="1" dirty="0"/>
              <a:t>des Living </a:t>
            </a:r>
            <a:r>
              <a:rPr lang="fr-FR" sz="2000" b="1" i="1" dirty="0" err="1"/>
              <a:t>Labs</a:t>
            </a:r>
            <a:r>
              <a:rPr lang="fr-FR" sz="2000" b="1" i="1" dirty="0"/>
              <a:t> en Santé et Autonomie</a:t>
            </a:r>
          </a:p>
          <a:p>
            <a:pPr lvl="8"/>
            <a:endParaRPr lang="fr-FR" b="1" i="1" dirty="0"/>
          </a:p>
          <a:p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41" y="2528937"/>
            <a:ext cx="3639844" cy="302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 projet </a:t>
            </a:r>
            <a:r>
              <a:rPr lang="fr-FR" dirty="0" smtClean="0"/>
              <a:t>SHELL : les nœuds</a:t>
            </a: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755576" y="1556792"/>
            <a:ext cx="8136904" cy="45259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"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6D5047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1489"/>
              </a:buClr>
              <a:buFont typeface="Arial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300" b="0" dirty="0" smtClean="0"/>
              <a:t>Des compétences dans le domaine santé, autonomie et qualité de vie à l’Institut avec des recherches conduites depuis plusieurs années et des living </a:t>
            </a:r>
            <a:r>
              <a:rPr lang="fr-FR" sz="2300" b="0" dirty="0" err="1" smtClean="0"/>
              <a:t>labs</a:t>
            </a:r>
            <a:r>
              <a:rPr lang="fr-FR" sz="2300" b="0" dirty="0" smtClean="0"/>
              <a:t> déjà existants :</a:t>
            </a:r>
          </a:p>
          <a:p>
            <a:pPr lvl="1"/>
            <a:r>
              <a:rPr lang="fr-FR" sz="2100" b="1" dirty="0" smtClean="0"/>
              <a:t>Télécom Bretagne :   		A. </a:t>
            </a:r>
            <a:r>
              <a:rPr lang="fr-FR" sz="2100" b="1" dirty="0" err="1" smtClean="0"/>
              <a:t>Thépaut</a:t>
            </a:r>
            <a:r>
              <a:rPr lang="fr-FR" sz="2100" b="1" dirty="0" smtClean="0"/>
              <a:t>	</a:t>
            </a:r>
            <a:r>
              <a:rPr lang="fr-FR" sz="2100" b="1" dirty="0" err="1" smtClean="0"/>
              <a:t>Experiment’Haal</a:t>
            </a:r>
            <a:endParaRPr lang="fr-FR" sz="2100" b="1" dirty="0" smtClean="0"/>
          </a:p>
          <a:p>
            <a:pPr lvl="1"/>
            <a:r>
              <a:rPr lang="fr-FR" sz="2100" b="1" dirty="0" smtClean="0"/>
              <a:t>Télécom Sud Paris :  		J. </a:t>
            </a:r>
            <a:r>
              <a:rPr lang="fr-FR" sz="2100" b="1" dirty="0" err="1" smtClean="0"/>
              <a:t>Boudy</a:t>
            </a:r>
            <a:r>
              <a:rPr lang="fr-FR" sz="2100" b="1" dirty="0" smtClean="0"/>
              <a:t>	  	Evident</a:t>
            </a:r>
          </a:p>
          <a:p>
            <a:pPr lvl="1"/>
            <a:r>
              <a:rPr lang="fr-FR" sz="2100" b="1" dirty="0" smtClean="0"/>
              <a:t>Télécom Nancy :      		JM. </a:t>
            </a:r>
            <a:r>
              <a:rPr lang="fr-FR" sz="2100" b="1" dirty="0" err="1" smtClean="0"/>
              <a:t>Moureaux</a:t>
            </a:r>
            <a:r>
              <a:rPr lang="fr-FR" sz="2100" b="1" dirty="0" smtClean="0"/>
              <a:t>	</a:t>
            </a:r>
            <a:r>
              <a:rPr lang="fr-FR" sz="2100" b="1" dirty="0" err="1" smtClean="0"/>
              <a:t>Prometee</a:t>
            </a:r>
            <a:r>
              <a:rPr lang="fr-FR" sz="2100" b="1" dirty="0" smtClean="0"/>
              <a:t> </a:t>
            </a:r>
          </a:p>
          <a:p>
            <a:pPr lvl="1"/>
            <a:r>
              <a:rPr lang="fr-FR" sz="2100" b="1" dirty="0" smtClean="0"/>
              <a:t>Institut Mines-Télécom :	D. Abraham              	Info-Autonomie</a:t>
            </a:r>
            <a:endParaRPr lang="fr-FR" sz="2100" b="1" dirty="0"/>
          </a:p>
          <a:p>
            <a:pPr lvl="1"/>
            <a:r>
              <a:rPr lang="fr-FR" sz="2100" b="1" dirty="0"/>
              <a:t>IPAL/Montpellier : 		M. </a:t>
            </a:r>
            <a:r>
              <a:rPr lang="fr-FR" sz="2100" b="1" dirty="0" err="1"/>
              <a:t>Mokhtari</a:t>
            </a:r>
            <a:r>
              <a:rPr lang="fr-FR" sz="2100" b="1" dirty="0"/>
              <a:t>	Autonomie</a:t>
            </a:r>
          </a:p>
          <a:p>
            <a:pPr marL="342900" lvl="1">
              <a:buClr>
                <a:schemeClr val="tx2"/>
              </a:buClr>
              <a:buSzPct val="100000"/>
              <a:buFont typeface="Wingdings" pitchFamily="2" charset="2"/>
              <a:buChar char=""/>
            </a:pPr>
            <a:endParaRPr lang="fr-FR" sz="1300" dirty="0" smtClean="0"/>
          </a:p>
          <a:p>
            <a:pPr marL="342900" lvl="1">
              <a:buClr>
                <a:schemeClr val="tx2"/>
              </a:buClr>
              <a:buSzPct val="100000"/>
              <a:buFont typeface="Wingdings" pitchFamily="2" charset="2"/>
              <a:buChar char=""/>
            </a:pPr>
            <a:r>
              <a:rPr lang="fr-FR" sz="2300" dirty="0" smtClean="0"/>
              <a:t>Des </a:t>
            </a:r>
            <a:r>
              <a:rPr lang="fr-FR" sz="2300" dirty="0"/>
              <a:t>nœuds à venir :</a:t>
            </a:r>
          </a:p>
          <a:p>
            <a:pPr lvl="1"/>
            <a:r>
              <a:rPr lang="fr-FR" sz="2100" b="1" dirty="0"/>
              <a:t>Mines Saint Etienne : prothèse, organisation</a:t>
            </a:r>
          </a:p>
          <a:p>
            <a:endParaRPr lang="fr-FR" sz="2300" b="0" dirty="0" smtClean="0"/>
          </a:p>
          <a:p>
            <a:r>
              <a:rPr lang="fr-FR" sz="2300" b="0" dirty="0" smtClean="0"/>
              <a:t>Des nœuds associés avec une collaboration étroite :</a:t>
            </a:r>
          </a:p>
          <a:p>
            <a:pPr lvl="1"/>
            <a:r>
              <a:rPr lang="fr-FR" sz="2100" b="1" dirty="0" smtClean="0"/>
              <a:t>AGIM (Grenoble) avec le Pr J. </a:t>
            </a:r>
            <a:r>
              <a:rPr lang="fr-FR" sz="2100" b="1" dirty="0" err="1" smtClean="0"/>
              <a:t>Demongeot</a:t>
            </a:r>
            <a:endParaRPr lang="fr-FR" sz="2100" b="1" dirty="0" smtClean="0"/>
          </a:p>
          <a:p>
            <a:pPr lvl="1"/>
            <a:r>
              <a:rPr lang="fr-FR" sz="2100" b="1" dirty="0" smtClean="0"/>
              <a:t>Centre Mutualiste de Rééducation et de Réadaptation Fonctionnelles de </a:t>
            </a:r>
            <a:r>
              <a:rPr lang="fr-FR" sz="2100" b="1" dirty="0" err="1" smtClean="0"/>
              <a:t>Kerpape</a:t>
            </a:r>
            <a:r>
              <a:rPr lang="fr-FR" sz="2100" b="1" dirty="0" smtClean="0"/>
              <a:t> (Bretagne)</a:t>
            </a:r>
            <a:endParaRPr lang="fr-FR" sz="2100" b="1" dirty="0"/>
          </a:p>
          <a:p>
            <a:endParaRPr lang="fr-FR" sz="1300" b="0" dirty="0" smtClean="0"/>
          </a:p>
          <a:p>
            <a:r>
              <a:rPr lang="fr-FR" sz="2300" b="0" dirty="0" smtClean="0"/>
              <a:t>Localisation régionale couvrant le territoire</a:t>
            </a:r>
          </a:p>
          <a:p>
            <a:pPr lvl="1"/>
            <a:r>
              <a:rPr lang="fr-FR" sz="2100" b="1" dirty="0"/>
              <a:t>Bretagne, Ile de France, Lorraine,  </a:t>
            </a:r>
            <a:r>
              <a:rPr lang="fr-FR" sz="2100" b="1" dirty="0" smtClean="0"/>
              <a:t>Languedoc </a:t>
            </a:r>
            <a:r>
              <a:rPr lang="fr-FR" sz="2100" b="1" dirty="0"/>
              <a:t>Roussillon,  </a:t>
            </a:r>
            <a:r>
              <a:rPr lang="fr-FR" sz="2100" b="1" dirty="0" smtClean="0"/>
              <a:t>Rhône </a:t>
            </a:r>
            <a:r>
              <a:rPr lang="fr-FR" sz="2100" b="1" dirty="0"/>
              <a:t>Alpes</a:t>
            </a:r>
          </a:p>
          <a:p>
            <a:endParaRPr lang="fr-FR" b="0" dirty="0" smtClean="0"/>
          </a:p>
          <a:p>
            <a:endParaRPr lang="fr-FR" b="0" dirty="0"/>
          </a:p>
          <a:p>
            <a:endParaRPr lang="fr-FR" b="0" dirty="0" smtClean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pPr algn="r"/>
            <a:r>
              <a:rPr lang="fr-FR" smtClean="0"/>
              <a:t>Atelier Santé IMT </a:t>
            </a:r>
            <a:endParaRPr lang="fr-FR" dirty="0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264" y="638136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z="800" b="0" smtClean="0"/>
              <a:pPr/>
              <a:t>3</a:t>
            </a:fld>
            <a:endParaRPr lang="fr-FR" sz="800" b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7676-6621-A04C-A06E-60781EC76396}" type="datetime1">
              <a:rPr lang="fr-FR" smtClean="0"/>
              <a:t>01/04/2016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875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2" y="0"/>
            <a:ext cx="7793038" cy="742950"/>
          </a:xfrm>
        </p:spPr>
        <p:txBody>
          <a:bodyPr>
            <a:noAutofit/>
          </a:bodyPr>
          <a:lstStyle/>
          <a:p>
            <a:r>
              <a:rPr lang="fr-FR" sz="2800" dirty="0" err="1"/>
              <a:t>Experi</a:t>
            </a:r>
            <a:r>
              <a:rPr lang="fr-FR" dirty="0" err="1"/>
              <a:t>ment’HAAL</a:t>
            </a:r>
            <a:r>
              <a:rPr lang="fr-FR" dirty="0"/>
              <a:t> (Brest)</a:t>
            </a:r>
          </a:p>
        </p:txBody>
      </p:sp>
      <p:pic>
        <p:nvPicPr>
          <p:cNvPr id="2017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15888"/>
            <a:ext cx="7810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1560" y="742950"/>
            <a:ext cx="72104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2" pitchFamily="18" charset="2"/>
              <a:buNone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¡"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Tahoma" pitchFamily="34" charset="0"/>
              <a:buChar char="◊"/>
              <a:tabLst/>
              <a:defRPr/>
            </a:pPr>
            <a:endParaRPr lang="fr-FR" sz="1800" kern="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Tahoma" pitchFamily="34" charset="0"/>
              <a:buChar char="◊"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2" pitchFamily="18" charset="2"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 descr="Experiment'Ha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4176712" cy="2947988"/>
          </a:xfrm>
          <a:prstGeom prst="rect">
            <a:avLst/>
          </a:prstGeom>
          <a:noFill/>
        </p:spPr>
      </p:pic>
      <p:pic>
        <p:nvPicPr>
          <p:cNvPr id="6" name="Picture 23" descr="PhotoPanoramique lab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129122"/>
            <a:ext cx="6840760" cy="155266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572000" y="1723368"/>
            <a:ext cx="4572000" cy="224676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dirty="0"/>
              <a:t>Depuis le capteur jusqu'au service, cette plate forme distribuée sur les sites de Brest et Lorient intègre</a:t>
            </a:r>
            <a:r>
              <a:rPr lang="fr-FR" sz="1400" dirty="0"/>
              <a:t> :</a:t>
            </a:r>
          </a:p>
          <a:p>
            <a:pPr>
              <a:spcBef>
                <a:spcPct val="50000"/>
              </a:spcBef>
            </a:pPr>
            <a:r>
              <a:rPr lang="fr-FR" sz="1400" dirty="0"/>
              <a:t>• Des équipements d‘IHM permettant d'interagir avec l'habitat, de demander et/ou d'accéder aux services de communication et télématique, multimédia, de contrôle d'environnement.</a:t>
            </a:r>
          </a:p>
          <a:p>
            <a:pPr>
              <a:spcBef>
                <a:spcPct val="50000"/>
              </a:spcBef>
            </a:pPr>
            <a:r>
              <a:rPr lang="fr-FR" sz="1400" dirty="0"/>
              <a:t>• Un équipement de contrôle de l'environnement (infrastructure domotique, mise en place de scenarii)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390650" y="4072732"/>
            <a:ext cx="7753350" cy="160043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400" dirty="0"/>
              <a:t>• Une infrastructure de mesures et de captation de l’interactivité entre les utilisateurs 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>et </a:t>
            </a:r>
            <a:r>
              <a:rPr lang="fr-FR" sz="1400" dirty="0"/>
              <a:t>les dispositifs (ex : </a:t>
            </a:r>
            <a:r>
              <a:rPr lang="fr-FR" sz="1400" dirty="0" err="1"/>
              <a:t>EyeTracker</a:t>
            </a:r>
            <a:r>
              <a:rPr lang="fr-FR" sz="1400" dirty="0"/>
              <a:t>)</a:t>
            </a:r>
          </a:p>
          <a:p>
            <a:pPr>
              <a:buFontTx/>
              <a:buChar char="•"/>
            </a:pPr>
            <a:r>
              <a:rPr lang="fr-FR" sz="1400" dirty="0"/>
              <a:t> Des capteurs d'activité : en phase d'évaluation des méthodes et dispositifs, pour analyser les comportements, en phase active de l'assistance à la personne, pour contribuer au contrôle de l'environnement (par ex. : détection de situations anormales)</a:t>
            </a:r>
          </a:p>
          <a:p>
            <a:r>
              <a:rPr lang="fr-FR" sz="1400" dirty="0"/>
              <a:t>• Des équipements de calcul, de stockage (data center) et de communications multi sites : stockage des données, serveurs d'applications, supervision de l'espace de vie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51123" y="1063151"/>
            <a:ext cx="4592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FF0000"/>
                </a:solidFill>
              </a:rPr>
              <a:t>La communication, moteur de l’appropriation des technologies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8BC1-D69F-AA4F-8F82-3977313FF2AA}" type="datetime1">
              <a:rPr lang="fr-FR" smtClean="0"/>
              <a:t>01/04/2016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Atelier Santé IMT 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415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538" y="101888"/>
            <a:ext cx="8682662" cy="1125537"/>
          </a:xfrm>
        </p:spPr>
        <p:txBody>
          <a:bodyPr>
            <a:noAutofit/>
          </a:bodyPr>
          <a:lstStyle/>
          <a:p>
            <a:pPr lvl="2" algn="l" rtl="0">
              <a:lnSpc>
                <a:spcPts val="3200"/>
              </a:lnSpc>
              <a:spcBef>
                <a:spcPct val="0"/>
              </a:spcBef>
            </a:pPr>
            <a:r>
              <a:rPr lang="fr-FR" sz="26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EVIDENT : </a:t>
            </a:r>
            <a:r>
              <a:rPr lang="fr-FR" sz="2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Espace de vie intelligent pour </a:t>
            </a:r>
            <a:br>
              <a:rPr lang="fr-FR" sz="2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fr-FR" sz="2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personnes dépendantes (Evry)</a:t>
            </a:r>
            <a:endParaRPr lang="en-US" sz="26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915645"/>
            <a:ext cx="43473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/>
              <a:t>Recherches </a:t>
            </a:r>
            <a:r>
              <a:rPr lang="fr-FR" b="1" dirty="0" smtClean="0"/>
              <a:t>pluridisciplinaires</a:t>
            </a:r>
          </a:p>
          <a:p>
            <a:pPr algn="just"/>
            <a:endParaRPr lang="fr-FR" dirty="0"/>
          </a:p>
          <a:p>
            <a:pPr marL="171450" indent="-171450" algn="just">
              <a:buFont typeface="Arial"/>
              <a:buChar char="•"/>
            </a:pPr>
            <a:r>
              <a:rPr lang="fr-FR" sz="1200" b="1" dirty="0" smtClean="0">
                <a:solidFill>
                  <a:srgbClr val="3366FF"/>
                </a:solidFill>
              </a:rPr>
              <a:t>Activités </a:t>
            </a:r>
            <a:r>
              <a:rPr lang="fr-FR" sz="1200" b="1" dirty="0">
                <a:solidFill>
                  <a:srgbClr val="3366FF"/>
                </a:solidFill>
              </a:rPr>
              <a:t>en </a:t>
            </a:r>
            <a:r>
              <a:rPr lang="fr-FR" sz="1200" b="1" dirty="0" err="1">
                <a:solidFill>
                  <a:srgbClr val="3366FF"/>
                </a:solidFill>
              </a:rPr>
              <a:t>télévigilance</a:t>
            </a:r>
            <a:r>
              <a:rPr lang="fr-FR" sz="1200" b="1" dirty="0">
                <a:solidFill>
                  <a:srgbClr val="3366FF"/>
                </a:solidFill>
              </a:rPr>
              <a:t> à domicile pour personnes à risque: outils pour le suivi, la détection de chutes ou les problèmes cardio-</a:t>
            </a:r>
            <a:r>
              <a:rPr lang="fr-FR" sz="1200" b="1" dirty="0" smtClean="0">
                <a:solidFill>
                  <a:srgbClr val="3366FF"/>
                </a:solidFill>
              </a:rPr>
              <a:t>vasculaires</a:t>
            </a:r>
          </a:p>
          <a:p>
            <a:pPr marL="171450" indent="-171450" algn="just">
              <a:buFont typeface="Arial"/>
              <a:buChar char="•"/>
            </a:pPr>
            <a:r>
              <a:rPr lang="fr-FR" sz="1200" b="1" dirty="0" smtClean="0">
                <a:solidFill>
                  <a:srgbClr val="3366FF"/>
                </a:solidFill>
              </a:rPr>
              <a:t>Apport </a:t>
            </a:r>
            <a:r>
              <a:rPr lang="fr-FR" sz="1200" b="1" dirty="0">
                <a:solidFill>
                  <a:srgbClr val="3366FF"/>
                </a:solidFill>
              </a:rPr>
              <a:t>des </a:t>
            </a:r>
            <a:r>
              <a:rPr lang="fr-FR" sz="1200" b="1" dirty="0" err="1">
                <a:solidFill>
                  <a:srgbClr val="3366FF"/>
                </a:solidFill>
              </a:rPr>
              <a:t>méthodes</a:t>
            </a:r>
            <a:r>
              <a:rPr lang="fr-FR" sz="1200" b="1" dirty="0">
                <a:solidFill>
                  <a:srgbClr val="3366FF"/>
                </a:solidFill>
              </a:rPr>
              <a:t> et technologies de la robotique aux personnes en perte d’autonomie, Robotique ambiante </a:t>
            </a:r>
            <a:endParaRPr lang="fr-FR" sz="1200" b="1" dirty="0" smtClean="0">
              <a:solidFill>
                <a:srgbClr val="3366FF"/>
              </a:solidFill>
              <a:latin typeface="Arial"/>
              <a:cs typeface="Arial"/>
            </a:endParaRPr>
          </a:p>
          <a:p>
            <a:pPr marL="171450" indent="-171450" algn="just">
              <a:buFont typeface="Arial"/>
              <a:buChar char="•"/>
            </a:pPr>
            <a:r>
              <a:rPr lang="fr-FR" sz="1200" b="1" dirty="0">
                <a:solidFill>
                  <a:srgbClr val="3366FF"/>
                </a:solidFill>
              </a:rPr>
              <a:t>Reconnaissance d’activités ADL par la vision et capteurs </a:t>
            </a:r>
            <a:r>
              <a:rPr lang="fr-FR" sz="1200" b="1" dirty="0" smtClean="0">
                <a:solidFill>
                  <a:srgbClr val="3366FF"/>
                </a:solidFill>
              </a:rPr>
              <a:t>domotiques</a:t>
            </a:r>
            <a:endParaRPr lang="fr-FR" sz="1200" b="1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171450" indent="-171450" algn="just">
              <a:buFont typeface="Arial"/>
              <a:buChar char="•"/>
            </a:pPr>
            <a:r>
              <a:rPr lang="fr-FR" sz="1200" b="1" dirty="0" smtClean="0">
                <a:solidFill>
                  <a:schemeClr val="accent1"/>
                </a:solidFill>
                <a:latin typeface="Arial"/>
                <a:cs typeface="Arial"/>
              </a:rPr>
              <a:t>Socio-anthropologie de l’e-santé</a:t>
            </a:r>
            <a:endParaRPr lang="fr-FR" sz="1200" b="1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171450" indent="-171450" algn="just">
              <a:buFont typeface="Arial"/>
              <a:buChar char="•"/>
            </a:pPr>
            <a:r>
              <a:rPr lang="fr-FR" sz="1200" b="1" dirty="0">
                <a:solidFill>
                  <a:schemeClr val="accent1"/>
                </a:solidFill>
                <a:latin typeface="Arial"/>
                <a:cs typeface="Arial"/>
              </a:rPr>
              <a:t>Approche </a:t>
            </a:r>
            <a:r>
              <a:rPr lang="fr-FR" sz="1200" b="1" dirty="0" err="1">
                <a:solidFill>
                  <a:schemeClr val="accent1"/>
                </a:solidFill>
                <a:latin typeface="Arial"/>
                <a:cs typeface="Arial"/>
              </a:rPr>
              <a:t>réflexive</a:t>
            </a:r>
            <a:r>
              <a:rPr lang="fr-FR" sz="1200" b="1" dirty="0">
                <a:solidFill>
                  <a:schemeClr val="accent1"/>
                </a:solidFill>
                <a:latin typeface="Arial"/>
                <a:cs typeface="Arial"/>
              </a:rPr>
              <a:t> des dispositifs dits de </a:t>
            </a:r>
            <a:r>
              <a:rPr lang="fr-FR" sz="1200" b="1" dirty="0" err="1">
                <a:solidFill>
                  <a:schemeClr val="accent1"/>
                </a:solidFill>
                <a:latin typeface="Arial"/>
                <a:cs typeface="Arial"/>
              </a:rPr>
              <a:t>co</a:t>
            </a:r>
            <a:r>
              <a:rPr lang="fr-FR" sz="1200" b="1" dirty="0">
                <a:solidFill>
                  <a:schemeClr val="accent1"/>
                </a:solidFill>
                <a:latin typeface="Arial"/>
                <a:cs typeface="Arial"/>
              </a:rPr>
              <a:t>-conception ou de </a:t>
            </a:r>
            <a:r>
              <a:rPr lang="fr-FR" sz="1200" b="1" dirty="0" err="1">
                <a:solidFill>
                  <a:schemeClr val="accent1"/>
                </a:solidFill>
                <a:latin typeface="Arial"/>
                <a:cs typeface="Arial"/>
              </a:rPr>
              <a:t>co</a:t>
            </a:r>
            <a:r>
              <a:rPr lang="fr-FR" sz="1200" b="1" dirty="0">
                <a:solidFill>
                  <a:schemeClr val="accent1"/>
                </a:solidFill>
                <a:latin typeface="Arial"/>
                <a:cs typeface="Arial"/>
              </a:rPr>
              <a:t>-design </a:t>
            </a:r>
          </a:p>
          <a:p>
            <a:pPr marL="171450" indent="-171450" algn="just">
              <a:buFont typeface="Arial"/>
              <a:buChar char="•"/>
            </a:pPr>
            <a:endParaRPr lang="fr-FR" sz="1200" b="1" dirty="0" smtClean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19458" y="6062689"/>
            <a:ext cx="40705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>
                <a:latin typeface="Arial"/>
                <a:cs typeface="Arial"/>
              </a:rPr>
              <a:t>L</a:t>
            </a:r>
            <a:r>
              <a:rPr lang="fr-FR" sz="1200" b="1" dirty="0" smtClean="0">
                <a:latin typeface="Arial"/>
                <a:cs typeface="Arial"/>
              </a:rPr>
              <a:t>’appartement test EVIDENT dans ETOILE</a:t>
            </a:r>
            <a:endParaRPr lang="fr-FR" sz="12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6498" y="4649079"/>
            <a:ext cx="4327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Evaluation de </a:t>
            </a:r>
            <a:r>
              <a:rPr lang="en-US" b="1" dirty="0" err="1" smtClean="0"/>
              <a:t>dispositifs</a:t>
            </a:r>
            <a:r>
              <a:rPr lang="en-US" b="1" dirty="0" smtClean="0"/>
              <a:t> de </a:t>
            </a:r>
            <a:r>
              <a:rPr lang="en-US" b="1" dirty="0" err="1" smtClean="0"/>
              <a:t>détection</a:t>
            </a:r>
            <a:endParaRPr lang="en-US" b="1" dirty="0" smtClean="0"/>
          </a:p>
          <a:p>
            <a:r>
              <a:rPr lang="en-US" b="1" dirty="0" smtClean="0"/>
              <a:t> de chute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3526" y="1207004"/>
            <a:ext cx="822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Technologies </a:t>
            </a:r>
            <a:r>
              <a:rPr lang="fr-FR" dirty="0">
                <a:solidFill>
                  <a:srgbClr val="FF0000"/>
                </a:solidFill>
              </a:rPr>
              <a:t>de facilitation d’une vie autonome pour la personne 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atteinte </a:t>
            </a:r>
            <a:r>
              <a:rPr lang="fr-FR" dirty="0">
                <a:solidFill>
                  <a:srgbClr val="FF0000"/>
                </a:solidFill>
              </a:rPr>
              <a:t>d’une limitation fonctionnelle (liée à l’âge ou au handicap</a:t>
            </a:r>
            <a:r>
              <a:rPr lang="fr-FR" dirty="0"/>
              <a:t>)</a:t>
            </a:r>
            <a:endParaRPr lang="en-US" i="1" dirty="0"/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662898"/>
              </p:ext>
            </p:extLst>
          </p:nvPr>
        </p:nvGraphicFramePr>
        <p:xfrm>
          <a:off x="133498" y="4864956"/>
          <a:ext cx="1086468" cy="1230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r:id="rId3" imgW="8573697" imgH="11428571" progId="">
                  <p:embed/>
                </p:oleObj>
              </mc:Choice>
              <mc:Fallback>
                <p:oleObj r:id="rId3" imgW="8573697" imgH="1142857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98" y="4864956"/>
                        <a:ext cx="1086468" cy="12306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02974" y="5249545"/>
            <a:ext cx="23240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Lequel</a:t>
            </a:r>
            <a:r>
              <a:rPr lang="en-US" sz="1600" dirty="0" smtClean="0"/>
              <a:t> </a:t>
            </a:r>
            <a:r>
              <a:rPr lang="en-US" sz="1600" dirty="0" err="1" smtClean="0"/>
              <a:t>choisir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Sur </a:t>
            </a:r>
            <a:r>
              <a:rPr lang="en-US" sz="1600" dirty="0" err="1" smtClean="0"/>
              <a:t>quels</a:t>
            </a:r>
            <a:r>
              <a:rPr lang="en-US" sz="1600" dirty="0" smtClean="0"/>
              <a:t> </a:t>
            </a:r>
            <a:r>
              <a:rPr lang="en-US" sz="1600" dirty="0" err="1" smtClean="0"/>
              <a:t>critères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Pour </a:t>
            </a:r>
            <a:r>
              <a:rPr lang="en-US" sz="1600" dirty="0" err="1" smtClean="0"/>
              <a:t>quels</a:t>
            </a:r>
            <a:r>
              <a:rPr lang="en-US" sz="1600" dirty="0" smtClean="0"/>
              <a:t> </a:t>
            </a:r>
            <a:r>
              <a:rPr lang="en-US" sz="1600" dirty="0" err="1" smtClean="0"/>
              <a:t>utilisateurs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TESTS EN SITUATION</a:t>
            </a:r>
            <a:endParaRPr lang="en-US" sz="1600" dirty="0"/>
          </a:p>
        </p:txBody>
      </p:sp>
      <p:pic>
        <p:nvPicPr>
          <p:cNvPr id="11" name="Espace réservé du contenu 10" descr="Capture"/>
          <p:cNvPicPr>
            <a:picLocks noGrp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9738" y="3646488"/>
            <a:ext cx="2557462" cy="223361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00"/>
          <a:stretch>
            <a:fillRect/>
          </a:stretch>
        </p:blipFill>
        <p:spPr bwMode="auto">
          <a:xfrm>
            <a:off x="5475289" y="1989138"/>
            <a:ext cx="384125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539552" y="6384073"/>
            <a:ext cx="870010" cy="360000"/>
          </a:xfrm>
        </p:spPr>
        <p:txBody>
          <a:bodyPr/>
          <a:lstStyle/>
          <a:p>
            <a:fld id="{E95808A8-E693-DD4E-A55F-CAB11F03474C}" type="datetime1">
              <a:rPr lang="fr-FR" smtClean="0"/>
              <a:t>01/04/2016</a:t>
            </a:fld>
            <a:endParaRPr lang="fr-FR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7944" y="6384073"/>
            <a:ext cx="4104456" cy="360000"/>
          </a:xfrm>
        </p:spPr>
        <p:txBody>
          <a:bodyPr/>
          <a:lstStyle/>
          <a:p>
            <a:pPr algn="r"/>
            <a:r>
              <a:rPr lang="fr-FR" smtClean="0"/>
              <a:t>Atelier Santé IMT </a:t>
            </a:r>
            <a:endParaRPr lang="fr-FR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6" y="6384073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213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256" y="-177372"/>
            <a:ext cx="7211144" cy="1124316"/>
          </a:xfrm>
        </p:spPr>
        <p:txBody>
          <a:bodyPr>
            <a:normAutofit/>
          </a:bodyPr>
          <a:lstStyle/>
          <a:p>
            <a:pPr lvl="2" algn="l" rtl="0">
              <a:lnSpc>
                <a:spcPts val="3200"/>
              </a:lnSpc>
              <a:spcBef>
                <a:spcPct val="0"/>
              </a:spcBef>
            </a:pPr>
            <a:r>
              <a:rPr lang="en-US" sz="32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PROMETEE </a:t>
            </a:r>
            <a:r>
              <a: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(Nancy)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3292"/>
            <a:ext cx="5295900" cy="4525963"/>
          </a:xfrm>
        </p:spPr>
        <p:txBody>
          <a:bodyPr>
            <a:normAutofit/>
          </a:bodyPr>
          <a:lstStyle/>
          <a:p>
            <a:r>
              <a:rPr lang="fr-FR" sz="1800" b="0" dirty="0" smtClean="0"/>
              <a:t>tests </a:t>
            </a:r>
            <a:r>
              <a:rPr lang="fr-FR" sz="1800" b="0" dirty="0"/>
              <a:t>d’</a:t>
            </a:r>
            <a:r>
              <a:rPr lang="fr-FR" sz="1800" dirty="0"/>
              <a:t>évaluation</a:t>
            </a:r>
            <a:r>
              <a:rPr lang="fr-FR" sz="1800" b="0" dirty="0"/>
              <a:t> </a:t>
            </a:r>
            <a:r>
              <a:rPr lang="fr-FR" sz="1800" dirty="0"/>
              <a:t>subjective de la </a:t>
            </a:r>
            <a:r>
              <a:rPr lang="fr-FR" sz="1800" dirty="0" smtClean="0"/>
              <a:t>« qualité » </a:t>
            </a:r>
            <a:r>
              <a:rPr lang="fr-FR" sz="1800" dirty="0"/>
              <a:t>d’images/vidéos médicales </a:t>
            </a:r>
            <a:r>
              <a:rPr lang="fr-FR" sz="1800" dirty="0" smtClean="0"/>
              <a:t>en fonction des usages </a:t>
            </a:r>
            <a:r>
              <a:rPr lang="fr-FR" sz="1800" b="0" dirty="0" smtClean="0"/>
              <a:t>et en </a:t>
            </a:r>
            <a:r>
              <a:rPr lang="fr-FR" sz="1800" b="0" dirty="0"/>
              <a:t>lien avec des experts médicaux </a:t>
            </a:r>
            <a:endParaRPr lang="fr-FR" sz="1800" b="0" dirty="0" smtClean="0"/>
          </a:p>
          <a:p>
            <a:r>
              <a:rPr lang="fr-FR" sz="1800" b="0" dirty="0" smtClean="0"/>
              <a:t>Les </a:t>
            </a:r>
            <a:r>
              <a:rPr lang="fr-FR" sz="1800" b="0" dirty="0"/>
              <a:t>usagers du living </a:t>
            </a:r>
            <a:r>
              <a:rPr lang="fr-FR" sz="1800" b="0" dirty="0" err="1"/>
              <a:t>lab</a:t>
            </a:r>
            <a:r>
              <a:rPr lang="fr-FR" sz="1800" b="0" dirty="0"/>
              <a:t> sont donc ici des </a:t>
            </a:r>
            <a:r>
              <a:rPr lang="fr-FR" sz="1800" dirty="0"/>
              <a:t>professionnels de santé</a:t>
            </a:r>
            <a:r>
              <a:rPr lang="fr-FR" sz="1800" b="0" dirty="0"/>
              <a:t>, plus particulièrement des médecins</a:t>
            </a:r>
            <a:r>
              <a:rPr lang="fr-FR" sz="1800" b="0" dirty="0" smtClean="0"/>
              <a:t>.</a:t>
            </a:r>
          </a:p>
          <a:p>
            <a:r>
              <a:rPr lang="fr-FR" sz="1800" b="0" dirty="0" smtClean="0"/>
              <a:t>Quelques applications :</a:t>
            </a:r>
          </a:p>
          <a:p>
            <a:pPr lvl="1">
              <a:buFont typeface="Wingdings" charset="2"/>
              <a:buChar char="ü"/>
            </a:pPr>
            <a:r>
              <a:rPr lang="fr-FR" sz="1800" dirty="0" smtClean="0"/>
              <a:t>Télémédecine </a:t>
            </a:r>
          </a:p>
          <a:p>
            <a:pPr lvl="1">
              <a:buFont typeface="Wingdings" charset="2"/>
              <a:buChar char="ü"/>
            </a:pPr>
            <a:r>
              <a:rPr lang="fr-FR" sz="1800" b="0" dirty="0" smtClean="0"/>
              <a:t>Archivage d’images radiologiques</a:t>
            </a:r>
          </a:p>
          <a:p>
            <a:pPr lvl="1">
              <a:buFont typeface="Wingdings" charset="2"/>
              <a:buChar char="ü"/>
            </a:pPr>
            <a:r>
              <a:rPr lang="fr-FR" sz="1800" dirty="0" smtClean="0"/>
              <a:t>Segmentation manuelle de tumeurs</a:t>
            </a:r>
          </a:p>
          <a:p>
            <a:pPr lvl="1">
              <a:buFont typeface="Wingdings" charset="2"/>
              <a:buChar char="ü"/>
            </a:pPr>
            <a:r>
              <a:rPr lang="is-IS" sz="1800" b="0" dirty="0" smtClean="0"/>
              <a:t>…</a:t>
            </a:r>
            <a:r>
              <a:rPr lang="fr-FR" sz="1800" b="0" dirty="0" smtClean="0"/>
              <a:t> </a:t>
            </a:r>
            <a:endParaRPr lang="en-US" sz="1800" b="0" dirty="0"/>
          </a:p>
          <a:p>
            <a:endParaRPr lang="en-US" sz="18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6713-3EDE-EB40-B164-95AA87489B68}" type="datetime1">
              <a:rPr lang="fr-FR" smtClean="0"/>
              <a:t>01/04/2016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Atelier Santé IMT 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1087735"/>
            <a:ext cx="929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dirty="0" err="1">
                <a:solidFill>
                  <a:srgbClr val="FF0000"/>
                </a:solidFill>
              </a:rPr>
              <a:t>PeRceptiOn</a:t>
            </a:r>
            <a:r>
              <a:rPr lang="fr-FR" dirty="0">
                <a:solidFill>
                  <a:srgbClr val="FF0000"/>
                </a:solidFill>
              </a:rPr>
              <a:t> utilisateur pour les usages du </a:t>
            </a:r>
            <a:r>
              <a:rPr lang="fr-FR" dirty="0" err="1">
                <a:solidFill>
                  <a:srgbClr val="FF0000"/>
                </a:solidFill>
              </a:rPr>
              <a:t>MultimEdia</a:t>
            </a:r>
            <a:r>
              <a:rPr lang="fr-FR" dirty="0">
                <a:solidFill>
                  <a:srgbClr val="FF0000"/>
                </a:solidFill>
              </a:rPr>
              <a:t> dans les </a:t>
            </a:r>
            <a:r>
              <a:rPr lang="fr-FR" dirty="0" err="1">
                <a:solidFill>
                  <a:srgbClr val="FF0000"/>
                </a:solidFill>
              </a:rPr>
              <a:t>applicaTions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mEdicalEs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Image 3" descr="Prometee1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955" y="1538288"/>
            <a:ext cx="2455545" cy="1508771"/>
          </a:xfrm>
          <a:prstGeom prst="rect">
            <a:avLst/>
          </a:prstGeom>
        </p:spPr>
      </p:pic>
      <p:grpSp>
        <p:nvGrpSpPr>
          <p:cNvPr id="7" name="Grouper 6"/>
          <p:cNvGrpSpPr/>
          <p:nvPr/>
        </p:nvGrpSpPr>
        <p:grpSpPr>
          <a:xfrm>
            <a:off x="5381625" y="5080000"/>
            <a:ext cx="2390775" cy="1117600"/>
            <a:chOff x="5432425" y="3390900"/>
            <a:chExt cx="3194050" cy="1117600"/>
          </a:xfrm>
        </p:grpSpPr>
        <p:sp>
          <p:nvSpPr>
            <p:cNvPr id="10" name="Zone de texte 2"/>
            <p:cNvSpPr txBox="1">
              <a:spLocks noChangeArrowheads="1"/>
            </p:cNvSpPr>
            <p:nvPr/>
          </p:nvSpPr>
          <p:spPr bwMode="auto">
            <a:xfrm>
              <a:off x="5432425" y="3644900"/>
              <a:ext cx="3181350" cy="863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1F497D">
                  <a:lumMod val="75000"/>
                </a:srgb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endParaRPr lang="en-US" sz="1100" dirty="0">
                <a:effectLst/>
                <a:latin typeface="Arial"/>
                <a:ea typeface="Calibri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Symbol"/>
                <a:buBlip>
                  <a:blip r:embed="rId3"/>
                </a:buBlip>
              </a:pPr>
              <a:r>
                <a:rPr lang="fr-FR" sz="1100" dirty="0">
                  <a:effectLst/>
                  <a:latin typeface="Arial"/>
                  <a:ea typeface="Calibri"/>
                  <a:cs typeface="Arial"/>
                </a:rPr>
                <a:t>CHRU Nancy</a:t>
              </a:r>
              <a:endParaRPr lang="en-US" sz="1100" dirty="0">
                <a:effectLst/>
                <a:latin typeface="Arial"/>
                <a:ea typeface="Calibri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Symbol"/>
                <a:buBlip>
                  <a:blip r:embed="rId3"/>
                </a:buBlip>
              </a:pPr>
              <a:r>
                <a:rPr lang="fr-FR" sz="1100" dirty="0">
                  <a:effectLst/>
                  <a:latin typeface="Arial"/>
                  <a:ea typeface="Calibri"/>
                  <a:cs typeface="Arial"/>
                </a:rPr>
                <a:t>Ecole de Chirurgie de Nancy</a:t>
              </a:r>
              <a:endParaRPr lang="en-US" sz="1100" dirty="0">
                <a:effectLst/>
                <a:latin typeface="Arial"/>
                <a:ea typeface="Calibri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Symbol"/>
                <a:buBlip>
                  <a:blip r:embed="rId3"/>
                </a:buBlip>
              </a:pPr>
              <a:r>
                <a:rPr lang="fr-FR" sz="1100" dirty="0">
                  <a:effectLst/>
                  <a:latin typeface="Arial"/>
                  <a:ea typeface="Calibri"/>
                  <a:cs typeface="Arial"/>
                </a:rPr>
                <a:t>Consortium européen </a:t>
              </a:r>
              <a:r>
                <a:rPr lang="fr-FR" sz="1100" dirty="0" smtClean="0">
                  <a:effectLst/>
                  <a:latin typeface="Arial"/>
                  <a:ea typeface="Calibri"/>
                  <a:cs typeface="Arial"/>
                </a:rPr>
                <a:t>E3</a:t>
              </a:r>
              <a:endParaRPr lang="en-US" sz="110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11" name="Rectangle à coins arrondis 36"/>
            <p:cNvSpPr/>
            <p:nvPr/>
          </p:nvSpPr>
          <p:spPr>
            <a:xfrm>
              <a:off x="5445125" y="3390900"/>
              <a:ext cx="3181350" cy="254000"/>
            </a:xfrm>
            <a:prstGeom prst="roundRect">
              <a:avLst/>
            </a:prstGeom>
            <a:gradFill>
              <a:gsLst>
                <a:gs pos="0">
                  <a:srgbClr val="1F497D">
                    <a:lumMod val="75000"/>
                  </a:srgbClr>
                </a:gs>
                <a:gs pos="22000">
                  <a:srgbClr val="1F497D">
                    <a:lumMod val="40000"/>
                    <a:lumOff val="60000"/>
                  </a:srgbClr>
                </a:gs>
                <a:gs pos="70000">
                  <a:srgbClr val="EEECE1">
                    <a:lumMod val="90000"/>
                  </a:srgbClr>
                </a:gs>
                <a:gs pos="100000">
                  <a:srgbClr val="EEECE1">
                    <a:lumMod val="50000"/>
                  </a:srgbClr>
                </a:gs>
              </a:gsLst>
              <a:lin ang="2700000" scaled="0"/>
            </a:gra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400" b="1" dirty="0">
                  <a:solidFill>
                    <a:srgbClr val="000000"/>
                  </a:solidFill>
                  <a:effectLst/>
                  <a:latin typeface="Arial"/>
                  <a:ea typeface="Calibri"/>
                  <a:cs typeface="Times New Roman"/>
                </a:rPr>
                <a:t>Partenaires</a:t>
              </a:r>
              <a:endParaRPr lang="en-US" sz="1100" dirty="0">
                <a:effectLst/>
                <a:latin typeface="Arial"/>
                <a:ea typeface="Calibri"/>
                <a:cs typeface="Times New Roman"/>
              </a:endParaRPr>
            </a:p>
          </p:txBody>
        </p:sp>
      </p:grpSp>
      <p:pic>
        <p:nvPicPr>
          <p:cNvPr id="12" name="Image 6" descr="logo prometee couleu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0489"/>
            <a:ext cx="2286000" cy="95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C:\Users\Amine\Desktop\HIPERMED\WP5-S3\Emergency consultation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3201988"/>
            <a:ext cx="2851150" cy="158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 descr="osirix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926" y="3387502"/>
            <a:ext cx="1295774" cy="133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1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250" y="482600"/>
            <a:ext cx="7277100" cy="642937"/>
          </a:xfrm>
        </p:spPr>
        <p:txBody>
          <a:bodyPr>
            <a:normAutofit fontScale="90000"/>
          </a:bodyPr>
          <a:lstStyle/>
          <a:p>
            <a:pPr lvl="2" algn="l" rtl="0">
              <a:lnSpc>
                <a:spcPts val="3200"/>
              </a:lnSpc>
              <a:spcBef>
                <a:spcPct val="0"/>
              </a:spcBef>
            </a:pPr>
            <a:r>
              <a:rPr lang="fr-FR" sz="2800" b="1" kern="1200" dirty="0">
                <a:solidFill>
                  <a:schemeClr val="accent1"/>
                </a:solidFill>
                <a:latin typeface="Arial"/>
                <a:ea typeface="+mj-ea"/>
                <a:cs typeface="Arial"/>
              </a:rPr>
              <a:t/>
            </a:r>
            <a:br>
              <a:rPr lang="fr-FR" sz="2800" b="1" kern="1200" dirty="0">
                <a:solidFill>
                  <a:schemeClr val="accent1"/>
                </a:solidFill>
                <a:latin typeface="Arial"/>
                <a:ea typeface="+mj-ea"/>
                <a:cs typeface="Arial"/>
              </a:rPr>
            </a:br>
            <a:r>
              <a:rPr lang="fr-FR" sz="29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Info Autonomie (Nancy)</a:t>
            </a:r>
            <a:endParaRPr lang="en-US" sz="29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49" y="1398536"/>
            <a:ext cx="45468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200" dirty="0">
              <a:effectLst/>
            </a:endParaRPr>
          </a:p>
        </p:txBody>
      </p:sp>
      <p:pic>
        <p:nvPicPr>
          <p:cNvPr id="6" name="image02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694166" y="2138341"/>
            <a:ext cx="4422367" cy="2752202"/>
          </a:xfrm>
          <a:prstGeom prst="rect">
            <a:avLst/>
          </a:prstGeom>
          <a:ln/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449" y="1921573"/>
            <a:ext cx="4914900" cy="5205465"/>
          </a:xfrm>
        </p:spPr>
        <p:txBody>
          <a:bodyPr>
            <a:normAutofit/>
          </a:bodyPr>
          <a:lstStyle/>
          <a:p>
            <a:pPr lvl="1"/>
            <a:r>
              <a:rPr lang="fr-FR" sz="1600" dirty="0" smtClean="0"/>
              <a:t>Le </a:t>
            </a:r>
            <a:r>
              <a:rPr lang="fr-FR" sz="1600" dirty="0" err="1"/>
              <a:t>co</a:t>
            </a:r>
            <a:r>
              <a:rPr lang="fr-FR" sz="1600" dirty="0"/>
              <a:t>-design de solutions technologiques (équipements, capteurs, logiciels, …) ou de services </a:t>
            </a:r>
            <a:r>
              <a:rPr lang="fr-FR" sz="1600" dirty="0" smtClean="0"/>
              <a:t>;</a:t>
            </a:r>
          </a:p>
          <a:p>
            <a:pPr lvl="1"/>
            <a:r>
              <a:rPr lang="fr-FR" sz="1600" dirty="0" smtClean="0"/>
              <a:t>La </a:t>
            </a:r>
            <a:r>
              <a:rPr lang="fr-FR" sz="1600" dirty="0"/>
              <a:t>validation technique et ergonomique </a:t>
            </a:r>
            <a:r>
              <a:rPr lang="fr-FR" sz="1600" dirty="0" smtClean="0"/>
              <a:t>;</a:t>
            </a:r>
          </a:p>
          <a:p>
            <a:pPr lvl="1"/>
            <a:r>
              <a:rPr lang="fr-FR" sz="1600" dirty="0" smtClean="0"/>
              <a:t>La </a:t>
            </a:r>
            <a:r>
              <a:rPr lang="fr-FR" sz="1600" dirty="0"/>
              <a:t>mise en œuvre de tests d’usage et l’exploitation de leurs résultats </a:t>
            </a:r>
            <a:r>
              <a:rPr lang="fr-FR" sz="1600" dirty="0" smtClean="0"/>
              <a:t>;</a:t>
            </a:r>
          </a:p>
          <a:p>
            <a:pPr lvl="1"/>
            <a:r>
              <a:rPr lang="fr-FR" sz="1600" dirty="0" smtClean="0"/>
              <a:t>La </a:t>
            </a:r>
            <a:r>
              <a:rPr lang="fr-FR" sz="1600" dirty="0"/>
              <a:t>conduite de travaux sur les </a:t>
            </a:r>
            <a:r>
              <a:rPr lang="fr-FR" sz="1600" i="1" dirty="0"/>
              <a:t>business </a:t>
            </a:r>
            <a:r>
              <a:rPr lang="fr-FR" sz="1600" i="1" dirty="0" err="1"/>
              <a:t>models</a:t>
            </a:r>
            <a:r>
              <a:rPr lang="fr-FR" sz="1600" dirty="0"/>
              <a:t> et les chaînes de valeurs </a:t>
            </a:r>
            <a:r>
              <a:rPr lang="fr-FR" sz="1600" dirty="0" smtClean="0"/>
              <a:t>;</a:t>
            </a:r>
          </a:p>
          <a:p>
            <a:pPr lvl="1"/>
            <a:r>
              <a:rPr lang="fr-FR" sz="1600" dirty="0" smtClean="0"/>
              <a:t>L’hébergement </a:t>
            </a:r>
            <a:r>
              <a:rPr lang="fr-FR" sz="1600" dirty="0"/>
              <a:t>de travaux réalisés pour compte de tiers ou dans le cadre de projets collaboratifs ;</a:t>
            </a:r>
          </a:p>
          <a:p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95250" y="1167703"/>
            <a:ext cx="8401050" cy="1194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1489"/>
              </a:buClr>
              <a:buSzPct val="100000"/>
              <a:buFont typeface="Wingdings" pitchFamily="2" charset="2"/>
              <a:buChar char=""/>
            </a:pPr>
            <a:r>
              <a:rPr lang="fr-FR" b="1" dirty="0">
                <a:solidFill>
                  <a:srgbClr val="000000"/>
                </a:solidFill>
              </a:rPr>
              <a:t>Les services proposés par le Living </a:t>
            </a:r>
            <a:r>
              <a:rPr lang="fr-FR" b="1" dirty="0" err="1">
                <a:solidFill>
                  <a:srgbClr val="000000"/>
                </a:solidFill>
              </a:rPr>
              <a:t>Lab</a:t>
            </a:r>
            <a:r>
              <a:rPr lang="fr-FR" b="1" dirty="0">
                <a:solidFill>
                  <a:srgbClr val="000000"/>
                </a:solidFill>
              </a:rPr>
              <a:t> « Info-autonomie </a:t>
            </a:r>
            <a:r>
              <a:rPr lang="fr-FR" b="1" dirty="0" smtClean="0">
                <a:solidFill>
                  <a:srgbClr val="000000"/>
                </a:solidFill>
              </a:rPr>
              <a:t>»</a:t>
            </a:r>
            <a:endParaRPr lang="fr-FR" dirty="0" smtClean="0"/>
          </a:p>
          <a:p>
            <a:pPr>
              <a:buClr>
                <a:srgbClr val="001489"/>
              </a:buClr>
              <a:buSzPct val="100000"/>
            </a:pPr>
            <a:r>
              <a:rPr lang="fr-FR" sz="1600" dirty="0" smtClean="0"/>
              <a:t>Un </a:t>
            </a:r>
            <a:r>
              <a:rPr lang="fr-FR" sz="1600" dirty="0"/>
              <a:t>outil pertinent pour la conception de produits et services orientés vers l’autonomie. </a:t>
            </a:r>
            <a:endParaRPr lang="fr-FR" sz="1600" dirty="0" smtClean="0"/>
          </a:p>
          <a:p>
            <a:pPr>
              <a:buClr>
                <a:srgbClr val="001489"/>
              </a:buClr>
              <a:buSzPct val="100000"/>
            </a:pPr>
            <a:r>
              <a:rPr lang="fr-FR" sz="1600" dirty="0" smtClean="0"/>
              <a:t>Le </a:t>
            </a:r>
            <a:r>
              <a:rPr lang="fr-FR" sz="1600" dirty="0"/>
              <a:t>living </a:t>
            </a:r>
            <a:r>
              <a:rPr lang="fr-FR" sz="1600" dirty="0" err="1"/>
              <a:t>lab</a:t>
            </a:r>
            <a:r>
              <a:rPr lang="fr-FR" sz="1600" dirty="0"/>
              <a:t> « INFO-AUTONOMIE » permet :</a:t>
            </a:r>
          </a:p>
          <a:p>
            <a:pPr marL="342900" lvl="0" indent="-342900">
              <a:spcBef>
                <a:spcPct val="20000"/>
              </a:spcBef>
              <a:buClr>
                <a:srgbClr val="001489"/>
              </a:buClr>
              <a:buSzPct val="100000"/>
              <a:buFont typeface="Wingdings" pitchFamily="2" charset="2"/>
              <a:buChar char=""/>
            </a:pP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2717" y="5020846"/>
            <a:ext cx="9021283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1489"/>
              </a:buClr>
              <a:buSzPct val="100000"/>
              <a:buFont typeface="Wingdings" pitchFamily="2" charset="2"/>
              <a:buChar char=""/>
            </a:pPr>
            <a:r>
              <a:rPr lang="fr-FR" sz="1600" b="1" dirty="0" smtClean="0">
                <a:solidFill>
                  <a:srgbClr val="000000"/>
                </a:solidFill>
              </a:rPr>
              <a:t>Le </a:t>
            </a:r>
            <a:r>
              <a:rPr lang="fr-FR" sz="1600" b="1" dirty="0">
                <a:solidFill>
                  <a:srgbClr val="000000"/>
                </a:solidFill>
              </a:rPr>
              <a:t>living </a:t>
            </a:r>
            <a:r>
              <a:rPr lang="fr-FR" sz="1600" b="1" dirty="0" err="1">
                <a:solidFill>
                  <a:srgbClr val="000000"/>
                </a:solidFill>
              </a:rPr>
              <a:t>lab</a:t>
            </a:r>
            <a:r>
              <a:rPr lang="fr-FR" sz="1600" b="1" dirty="0">
                <a:solidFill>
                  <a:srgbClr val="000000"/>
                </a:solidFill>
              </a:rPr>
              <a:t> « INFO-AUTONOMIE » a été conçu et mis en place conjointement par </a:t>
            </a:r>
            <a:r>
              <a:rPr lang="fr-FR" sz="1600" b="1" dirty="0" smtClean="0">
                <a:solidFill>
                  <a:srgbClr val="000000"/>
                </a:solidFill>
              </a:rPr>
              <a:t>:</a:t>
            </a:r>
          </a:p>
          <a:p>
            <a:pPr marL="800100" lvl="1" indent="-342900">
              <a:spcBef>
                <a:spcPct val="20000"/>
              </a:spcBef>
              <a:buClr>
                <a:srgbClr val="6D5047"/>
              </a:buClr>
              <a:buFont typeface="Arial" pitchFamily="34" charset="0"/>
              <a:buChar char="•"/>
            </a:pPr>
            <a:r>
              <a:rPr lang="fr-FR" sz="1600" dirty="0" smtClean="0"/>
              <a:t>Telecom </a:t>
            </a:r>
            <a:r>
              <a:rPr lang="fr-FR" sz="1600" dirty="0"/>
              <a:t>Nancy (www.telecomnancy.eu), </a:t>
            </a:r>
          </a:p>
          <a:p>
            <a:pPr marL="800100" lvl="1" indent="-342900">
              <a:spcBef>
                <a:spcPct val="20000"/>
              </a:spcBef>
              <a:buClr>
                <a:srgbClr val="6D5047"/>
              </a:buClr>
              <a:buFont typeface="Arial" pitchFamily="34" charset="0"/>
              <a:buChar char="•"/>
            </a:pPr>
            <a:r>
              <a:rPr lang="fr-FR" sz="1600" dirty="0"/>
              <a:t>L’Office d’Hygiène Sociale de Meurthe-et Moselle (OHS).  </a:t>
            </a:r>
          </a:p>
          <a:p>
            <a:pPr lvl="1">
              <a:spcBef>
                <a:spcPct val="20000"/>
              </a:spcBef>
              <a:buClr>
                <a:srgbClr val="6D5047"/>
              </a:buClr>
            </a:pPr>
            <a:r>
              <a:rPr lang="fr-FR" sz="1600" dirty="0" smtClean="0"/>
              <a:t>En </a:t>
            </a:r>
            <a:r>
              <a:rPr lang="fr-FR" sz="1600" dirty="0"/>
              <a:t>complément, un partenariat avec le Service de Gériatrie du CHRU Nancy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39552" y="6384073"/>
            <a:ext cx="870010" cy="360000"/>
          </a:xfrm>
        </p:spPr>
        <p:txBody>
          <a:bodyPr/>
          <a:lstStyle/>
          <a:p>
            <a:fld id="{E95808A8-E693-DD4E-A55F-CAB11F03474C}" type="datetime1">
              <a:rPr lang="fr-FR" smtClean="0"/>
              <a:t>01/04/2016</a:t>
            </a:fld>
            <a:endParaRPr lang="fr-FR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7944" y="6384073"/>
            <a:ext cx="4104456" cy="360000"/>
          </a:xfrm>
        </p:spPr>
        <p:txBody>
          <a:bodyPr/>
          <a:lstStyle/>
          <a:p>
            <a:pPr algn="r"/>
            <a:r>
              <a:rPr lang="fr-FR" smtClean="0"/>
              <a:t>Atelier Santé IMT </a:t>
            </a:r>
            <a:endParaRPr lang="fr-FR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6" y="6384073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94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Etat</a:t>
            </a:r>
            <a:r>
              <a:rPr lang="en-US" dirty="0" smtClean="0"/>
              <a:t> </a:t>
            </a:r>
            <a:r>
              <a:rPr lang="en-US" dirty="0" err="1" smtClean="0"/>
              <a:t>d’avancement</a:t>
            </a:r>
            <a:r>
              <a:rPr lang="en-US" dirty="0" smtClean="0"/>
              <a:t> de 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586" y="1315492"/>
            <a:ext cx="7211144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Rencontre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Brest les 9 et 10 </a:t>
            </a:r>
            <a:r>
              <a:rPr lang="en-US" dirty="0" err="1" smtClean="0"/>
              <a:t>novembre</a:t>
            </a:r>
            <a:r>
              <a:rPr lang="en-US" dirty="0" smtClean="0"/>
              <a:t> 2015</a:t>
            </a:r>
          </a:p>
          <a:p>
            <a:pPr lvl="1"/>
            <a:r>
              <a:rPr lang="en-US" dirty="0" err="1" smtClean="0"/>
              <a:t>Visite</a:t>
            </a:r>
            <a:r>
              <a:rPr lang="en-US" dirty="0" smtClean="0"/>
              <a:t> de </a:t>
            </a:r>
            <a:r>
              <a:rPr lang="en-US" dirty="0" err="1" smtClean="0"/>
              <a:t>Experiment’Haal</a:t>
            </a:r>
            <a:r>
              <a:rPr lang="en-US" dirty="0" smtClean="0"/>
              <a:t> living Lab de </a:t>
            </a:r>
            <a:r>
              <a:rPr lang="en-US" dirty="0" err="1" smtClean="0"/>
              <a:t>Télécom</a:t>
            </a:r>
            <a:r>
              <a:rPr lang="en-US" dirty="0" smtClean="0"/>
              <a:t> Bretagne, de </a:t>
            </a:r>
            <a:r>
              <a:rPr lang="en-US" dirty="0" err="1" smtClean="0"/>
              <a:t>Kerpape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Rencontre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Nancy les 8 et 9 Mars 2016</a:t>
            </a:r>
          </a:p>
          <a:p>
            <a:pPr lvl="1"/>
            <a:r>
              <a:rPr lang="en-US" dirty="0" err="1" smtClean="0"/>
              <a:t>visites</a:t>
            </a:r>
            <a:r>
              <a:rPr lang="en-US" dirty="0" smtClean="0"/>
              <a:t> de OHS et </a:t>
            </a:r>
            <a:r>
              <a:rPr lang="en-US" dirty="0" err="1" smtClean="0"/>
              <a:t>École</a:t>
            </a:r>
            <a:r>
              <a:rPr lang="en-US" dirty="0" smtClean="0"/>
              <a:t> </a:t>
            </a:r>
            <a:r>
              <a:rPr lang="en-US" dirty="0"/>
              <a:t>de la Vie </a:t>
            </a:r>
            <a:r>
              <a:rPr lang="en-US" dirty="0" err="1"/>
              <a:t>autonome</a:t>
            </a:r>
            <a:r>
              <a:rPr lang="en-US" dirty="0"/>
              <a:t> (LL </a:t>
            </a:r>
            <a:r>
              <a:rPr lang="en-US" dirty="0" smtClean="0"/>
              <a:t>Info-</a:t>
            </a:r>
            <a:r>
              <a:rPr lang="en-US" dirty="0" err="1" smtClean="0"/>
              <a:t>Autonomie</a:t>
            </a:r>
            <a:r>
              <a:rPr lang="en-US" dirty="0"/>
              <a:t>)</a:t>
            </a:r>
          </a:p>
          <a:p>
            <a:pPr lvl="1"/>
            <a:r>
              <a:rPr lang="en-US" dirty="0" err="1" smtClean="0"/>
              <a:t>visite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l’école</a:t>
            </a:r>
            <a:r>
              <a:rPr lang="en-US" dirty="0"/>
              <a:t> de </a:t>
            </a:r>
            <a:r>
              <a:rPr lang="en-US" dirty="0" err="1"/>
              <a:t>chirurgie</a:t>
            </a:r>
            <a:r>
              <a:rPr lang="en-US" dirty="0"/>
              <a:t> </a:t>
            </a:r>
            <a:r>
              <a:rPr lang="en-US" dirty="0" smtClean="0"/>
              <a:t>et de PROMETEE, Living Lab de </a:t>
            </a:r>
            <a:r>
              <a:rPr lang="en-US" dirty="0" err="1" smtClean="0"/>
              <a:t>Télécom</a:t>
            </a:r>
            <a:r>
              <a:rPr lang="en-US" dirty="0" smtClean="0"/>
              <a:t>-Nancy</a:t>
            </a:r>
          </a:p>
          <a:p>
            <a:r>
              <a:rPr lang="en-US" dirty="0" err="1" smtClean="0"/>
              <a:t>Objectifs</a:t>
            </a:r>
            <a:r>
              <a:rPr lang="en-US" dirty="0" smtClean="0"/>
              <a:t> de </a:t>
            </a:r>
            <a:r>
              <a:rPr lang="en-US" dirty="0" err="1" smtClean="0"/>
              <a:t>ces</a:t>
            </a:r>
            <a:r>
              <a:rPr lang="en-US" dirty="0" smtClean="0"/>
              <a:t> </a:t>
            </a:r>
            <a:r>
              <a:rPr lang="en-US" dirty="0" err="1" smtClean="0"/>
              <a:t>rencontres</a:t>
            </a:r>
            <a:endParaRPr lang="en-US" dirty="0" smtClean="0"/>
          </a:p>
          <a:p>
            <a:pPr lvl="1"/>
            <a:r>
              <a:rPr lang="en-US" dirty="0" err="1" smtClean="0"/>
              <a:t>Mieux</a:t>
            </a:r>
            <a:r>
              <a:rPr lang="en-US" dirty="0" smtClean="0"/>
              <a:t> se </a:t>
            </a:r>
            <a:r>
              <a:rPr lang="en-US" dirty="0" err="1" smtClean="0"/>
              <a:t>connaître</a:t>
            </a:r>
            <a:endParaRPr lang="en-US" dirty="0" smtClean="0"/>
          </a:p>
          <a:p>
            <a:pPr lvl="1"/>
            <a:r>
              <a:rPr lang="en-US" dirty="0" err="1" smtClean="0"/>
              <a:t>Echanger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de </a:t>
            </a:r>
            <a:r>
              <a:rPr lang="en-US" dirty="0" err="1" smtClean="0"/>
              <a:t>possibles</a:t>
            </a:r>
            <a:r>
              <a:rPr lang="en-US" dirty="0" smtClean="0"/>
              <a:t> </a:t>
            </a:r>
            <a:r>
              <a:rPr lang="en-US" dirty="0" err="1" smtClean="0"/>
              <a:t>mutualisations</a:t>
            </a:r>
            <a:r>
              <a:rPr lang="en-US" dirty="0" smtClean="0"/>
              <a:t>, </a:t>
            </a:r>
            <a:r>
              <a:rPr lang="en-US" dirty="0" err="1" smtClean="0"/>
              <a:t>intérêts</a:t>
            </a:r>
            <a:r>
              <a:rPr lang="en-US" dirty="0" smtClean="0"/>
              <a:t> </a:t>
            </a:r>
            <a:r>
              <a:rPr lang="en-US" dirty="0" err="1" smtClean="0"/>
              <a:t>communs</a:t>
            </a:r>
            <a:r>
              <a:rPr lang="en-US" dirty="0" smtClean="0"/>
              <a:t>, </a:t>
            </a:r>
            <a:r>
              <a:rPr lang="en-US" dirty="0" err="1" smtClean="0"/>
              <a:t>difficultés</a:t>
            </a:r>
            <a:r>
              <a:rPr lang="en-US" dirty="0" smtClean="0"/>
              <a:t> communes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08A8-E693-DD4E-A55F-CAB11F03474C}" type="datetime1">
              <a:rPr lang="fr-FR" smtClean="0"/>
              <a:t>01/04/2016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Atelier Santé IMT 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77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Quelques</a:t>
            </a:r>
            <a:r>
              <a:rPr lang="en-US" smtClean="0"/>
              <a:t> propositions </a:t>
            </a:r>
            <a:r>
              <a:rPr lang="en-US" dirty="0" smtClean="0"/>
              <a:t>de </a:t>
            </a:r>
            <a:r>
              <a:rPr lang="en-US" dirty="0" err="1" smtClean="0"/>
              <a:t>mutualisation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586" y="1302792"/>
            <a:ext cx="8209314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Faire un </a:t>
            </a:r>
            <a:r>
              <a:rPr lang="en-US" dirty="0" err="1" smtClean="0"/>
              <a:t>état</a:t>
            </a:r>
            <a:r>
              <a:rPr lang="en-US" dirty="0" smtClean="0"/>
              <a:t> des </a:t>
            </a:r>
            <a:r>
              <a:rPr lang="en-US" dirty="0" err="1" smtClean="0"/>
              <a:t>différents</a:t>
            </a:r>
            <a:r>
              <a:rPr lang="en-US" dirty="0" smtClean="0"/>
              <a:t> LL </a:t>
            </a:r>
            <a:r>
              <a:rPr lang="en-US" dirty="0" err="1" smtClean="0"/>
              <a:t>opérationels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Pour identifier le </a:t>
            </a:r>
            <a:r>
              <a:rPr lang="en-US" dirty="0" err="1" smtClean="0"/>
              <a:t>potentiel</a:t>
            </a:r>
            <a:r>
              <a:rPr lang="en-US" dirty="0" smtClean="0"/>
              <a:t>, les </a:t>
            </a:r>
            <a:r>
              <a:rPr lang="en-US" dirty="0" err="1" smtClean="0"/>
              <a:t>projets</a:t>
            </a:r>
            <a:r>
              <a:rPr lang="en-US" dirty="0" smtClean="0"/>
              <a:t> de </a:t>
            </a:r>
            <a:r>
              <a:rPr lang="en-US" dirty="0" err="1" smtClean="0"/>
              <a:t>développement</a:t>
            </a:r>
            <a:r>
              <a:rPr lang="en-US" dirty="0" smtClean="0"/>
              <a:t> et les </a:t>
            </a:r>
            <a:r>
              <a:rPr lang="en-US" dirty="0" err="1" smtClean="0"/>
              <a:t>besoins</a:t>
            </a:r>
            <a:r>
              <a:rPr lang="en-US" dirty="0" smtClean="0"/>
              <a:t> </a:t>
            </a:r>
            <a:r>
              <a:rPr lang="en-US" dirty="0" err="1" smtClean="0"/>
              <a:t>associés</a:t>
            </a:r>
            <a:r>
              <a:rPr lang="en-US" dirty="0" smtClean="0"/>
              <a:t> et les </a:t>
            </a:r>
            <a:r>
              <a:rPr lang="en-US" dirty="0" err="1" smtClean="0"/>
              <a:t>mutualisations</a:t>
            </a:r>
            <a:r>
              <a:rPr lang="en-US" dirty="0" smtClean="0"/>
              <a:t> </a:t>
            </a:r>
            <a:r>
              <a:rPr lang="en-US" dirty="0" err="1" smtClean="0"/>
              <a:t>possibles</a:t>
            </a:r>
            <a:endParaRPr lang="en-US" dirty="0"/>
          </a:p>
          <a:p>
            <a:pPr lvl="1"/>
            <a:r>
              <a:rPr lang="en-US" dirty="0" err="1"/>
              <a:t>Ressource</a:t>
            </a:r>
            <a:r>
              <a:rPr lang="en-US" dirty="0"/>
              <a:t> </a:t>
            </a:r>
            <a:r>
              <a:rPr lang="en-US" dirty="0" err="1"/>
              <a:t>souhaitée</a:t>
            </a:r>
            <a:r>
              <a:rPr lang="en-US" dirty="0"/>
              <a:t> : 1 </a:t>
            </a:r>
            <a:r>
              <a:rPr lang="en-US" dirty="0" err="1"/>
              <a:t>sociologue</a:t>
            </a:r>
            <a:r>
              <a:rPr lang="en-US" dirty="0"/>
              <a:t> </a:t>
            </a:r>
            <a:r>
              <a:rPr lang="en-US" dirty="0" err="1"/>
              <a:t>itinérant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les LL </a:t>
            </a:r>
            <a:r>
              <a:rPr lang="en-US" dirty="0" err="1"/>
              <a:t>existants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en </a:t>
            </a:r>
            <a:r>
              <a:rPr lang="en-US" dirty="0" err="1"/>
              <a:t>cours</a:t>
            </a:r>
            <a:r>
              <a:rPr lang="en-US" dirty="0"/>
              <a:t> de montage</a:t>
            </a:r>
          </a:p>
          <a:p>
            <a:r>
              <a:rPr lang="en-US" dirty="0" err="1"/>
              <a:t>Echanges</a:t>
            </a:r>
            <a:r>
              <a:rPr lang="en-US" dirty="0"/>
              <a:t> de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smtClean="0"/>
              <a:t>(par </a:t>
            </a:r>
            <a:r>
              <a:rPr lang="en-US" dirty="0" err="1" smtClean="0"/>
              <a:t>exemple</a:t>
            </a:r>
            <a:r>
              <a:rPr lang="en-US" dirty="0" smtClean="0"/>
              <a:t> issues de </a:t>
            </a:r>
            <a:r>
              <a:rPr lang="en-US" dirty="0" err="1" smtClean="0"/>
              <a:t>capteurs</a:t>
            </a:r>
            <a:r>
              <a:rPr lang="en-US" dirty="0" smtClean="0"/>
              <a:t> </a:t>
            </a:r>
            <a:r>
              <a:rPr lang="en-US" dirty="0" err="1" smtClean="0"/>
              <a:t>domotiques</a:t>
            </a:r>
            <a:r>
              <a:rPr lang="en-US" dirty="0" smtClean="0"/>
              <a:t>) : </a:t>
            </a:r>
            <a:r>
              <a:rPr lang="en-US" dirty="0" err="1" smtClean="0"/>
              <a:t>étude</a:t>
            </a:r>
            <a:r>
              <a:rPr lang="en-US" dirty="0" smtClean="0"/>
              <a:t> de </a:t>
            </a:r>
            <a:r>
              <a:rPr lang="en-US" dirty="0" err="1" smtClean="0"/>
              <a:t>faisabilité</a:t>
            </a:r>
            <a:endParaRPr lang="en-US" dirty="0" smtClean="0"/>
          </a:p>
          <a:p>
            <a:pPr lvl="1"/>
            <a:r>
              <a:rPr lang="en-US" dirty="0" err="1" smtClean="0"/>
              <a:t>Ressource</a:t>
            </a:r>
            <a:r>
              <a:rPr lang="en-US" dirty="0" smtClean="0"/>
              <a:t> </a:t>
            </a:r>
            <a:r>
              <a:rPr lang="en-US" dirty="0" err="1" smtClean="0"/>
              <a:t>souhaitée</a:t>
            </a:r>
            <a:r>
              <a:rPr lang="en-US" dirty="0" smtClean="0"/>
              <a:t> : </a:t>
            </a:r>
            <a:r>
              <a:rPr lang="en-US" dirty="0"/>
              <a:t>un </a:t>
            </a:r>
            <a:r>
              <a:rPr lang="en-US" dirty="0" err="1"/>
              <a:t>étudiant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</a:t>
            </a:r>
            <a:r>
              <a:rPr lang="en-US" dirty="0" err="1"/>
              <a:t>ingénieur</a:t>
            </a:r>
            <a:r>
              <a:rPr lang="en-US" dirty="0"/>
              <a:t>,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aussi</a:t>
            </a:r>
            <a:r>
              <a:rPr lang="en-US" dirty="0"/>
              <a:t> avec </a:t>
            </a:r>
            <a:r>
              <a:rPr lang="en-US" dirty="0" err="1"/>
              <a:t>possibilité</a:t>
            </a:r>
            <a:r>
              <a:rPr lang="en-US" dirty="0"/>
              <a:t> </a:t>
            </a:r>
            <a:r>
              <a:rPr lang="en-US" dirty="0" err="1"/>
              <a:t>d’itinérance</a:t>
            </a:r>
            <a:endParaRPr lang="en-US" dirty="0" smtClean="0"/>
          </a:p>
          <a:p>
            <a:r>
              <a:rPr lang="en-US" dirty="0" smtClean="0"/>
              <a:t>Etude </a:t>
            </a:r>
            <a:r>
              <a:rPr lang="en-US" dirty="0" err="1" smtClean="0"/>
              <a:t>sur</a:t>
            </a:r>
            <a:r>
              <a:rPr lang="en-US" dirty="0" smtClean="0"/>
              <a:t> le </a:t>
            </a:r>
            <a:r>
              <a:rPr lang="en-US" dirty="0" err="1" smtClean="0"/>
              <a:t>statut</a:t>
            </a:r>
            <a:r>
              <a:rPr lang="en-US" dirty="0" smtClean="0"/>
              <a:t> </a:t>
            </a:r>
            <a:r>
              <a:rPr lang="en-US" dirty="0" err="1" smtClean="0"/>
              <a:t>juridique</a:t>
            </a:r>
            <a:r>
              <a:rPr lang="en-US" dirty="0" smtClean="0"/>
              <a:t> des LL </a:t>
            </a:r>
            <a:r>
              <a:rPr lang="en-US" dirty="0" err="1" smtClean="0"/>
              <a:t>permettant</a:t>
            </a:r>
            <a:r>
              <a:rPr lang="en-US" dirty="0" smtClean="0"/>
              <a:t> un </a:t>
            </a:r>
            <a:r>
              <a:rPr lang="en-US" dirty="0" err="1" smtClean="0"/>
              <a:t>développement</a:t>
            </a:r>
            <a:r>
              <a:rPr lang="en-US" dirty="0" smtClean="0"/>
              <a:t> optimal, </a:t>
            </a:r>
            <a:r>
              <a:rPr lang="en-US" b="0" dirty="0" smtClean="0"/>
              <a:t>(en </a:t>
            </a:r>
            <a:r>
              <a:rPr lang="en-US" b="0" dirty="0" err="1" smtClean="0"/>
              <a:t>particulier</a:t>
            </a:r>
            <a:r>
              <a:rPr lang="en-US" b="0" dirty="0" smtClean="0"/>
              <a:t> </a:t>
            </a:r>
            <a:r>
              <a:rPr lang="en-US" b="0" dirty="0" err="1" smtClean="0"/>
              <a:t>si</a:t>
            </a:r>
            <a:r>
              <a:rPr lang="en-US" b="0" dirty="0" smtClean="0"/>
              <a:t> le LL </a:t>
            </a:r>
            <a:r>
              <a:rPr lang="en-US" b="0" dirty="0" err="1" smtClean="0"/>
              <a:t>est</a:t>
            </a:r>
            <a:r>
              <a:rPr lang="en-US" b="0" dirty="0" smtClean="0"/>
              <a:t> multi-</a:t>
            </a:r>
            <a:r>
              <a:rPr lang="en-US" b="0" dirty="0" err="1" smtClean="0"/>
              <a:t>école</a:t>
            </a:r>
            <a:r>
              <a:rPr lang="en-US" b="0" dirty="0" smtClean="0"/>
              <a:t> </a:t>
            </a:r>
            <a:r>
              <a:rPr lang="en-US" b="0" dirty="0" err="1" smtClean="0"/>
              <a:t>ou</a:t>
            </a:r>
            <a:r>
              <a:rPr lang="en-US" b="0" dirty="0" smtClean="0"/>
              <a:t> </a:t>
            </a:r>
            <a:r>
              <a:rPr lang="en-US" b="0" dirty="0" err="1" smtClean="0"/>
              <a:t>partie</a:t>
            </a:r>
            <a:r>
              <a:rPr lang="en-US" b="0" dirty="0" smtClean="0"/>
              <a:t> </a:t>
            </a:r>
            <a:r>
              <a:rPr lang="en-US" b="0" dirty="0" err="1" smtClean="0"/>
              <a:t>prenante</a:t>
            </a:r>
            <a:r>
              <a:rPr lang="en-US" b="0" dirty="0" smtClean="0"/>
              <a:t> en </a:t>
            </a:r>
            <a:r>
              <a:rPr lang="en-US" b="0" dirty="0" err="1" smtClean="0"/>
              <a:t>tant</a:t>
            </a:r>
            <a:r>
              <a:rPr lang="en-US" b="0" dirty="0" smtClean="0"/>
              <a:t> </a:t>
            </a:r>
            <a:r>
              <a:rPr lang="en-US" b="0" dirty="0" err="1" smtClean="0"/>
              <a:t>que</a:t>
            </a:r>
            <a:r>
              <a:rPr lang="en-US" b="0" dirty="0" smtClean="0"/>
              <a:t> </a:t>
            </a:r>
            <a:r>
              <a:rPr lang="en-US" b="0" dirty="0" err="1" smtClean="0"/>
              <a:t>tel</a:t>
            </a:r>
            <a:r>
              <a:rPr lang="en-US" b="0" dirty="0" smtClean="0"/>
              <a:t> </a:t>
            </a:r>
            <a:r>
              <a:rPr lang="en-US" b="0" dirty="0" err="1" smtClean="0"/>
              <a:t>dans</a:t>
            </a:r>
            <a:r>
              <a:rPr lang="en-US" b="0" dirty="0" smtClean="0"/>
              <a:t> un </a:t>
            </a:r>
            <a:r>
              <a:rPr lang="en-US" b="0" dirty="0" err="1" smtClean="0"/>
              <a:t>projet</a:t>
            </a:r>
            <a:r>
              <a:rPr lang="en-US" b="0" dirty="0" smtClean="0"/>
              <a:t>)</a:t>
            </a:r>
          </a:p>
          <a:p>
            <a:pPr lvl="1"/>
            <a:r>
              <a:rPr lang="en-US" dirty="0" err="1" smtClean="0"/>
              <a:t>Ressource</a:t>
            </a:r>
            <a:r>
              <a:rPr lang="en-US" dirty="0" smtClean="0"/>
              <a:t> </a:t>
            </a:r>
            <a:r>
              <a:rPr lang="en-US" dirty="0" err="1" smtClean="0"/>
              <a:t>souhaitée</a:t>
            </a:r>
            <a:r>
              <a:rPr lang="en-US" dirty="0" smtClean="0"/>
              <a:t> : </a:t>
            </a:r>
            <a:r>
              <a:rPr lang="en-US" dirty="0" err="1"/>
              <a:t>juristes</a:t>
            </a:r>
            <a:r>
              <a:rPr lang="en-US" dirty="0"/>
              <a:t> de </a:t>
            </a:r>
            <a:r>
              <a:rPr lang="en-US" dirty="0" err="1"/>
              <a:t>l’IMT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des services </a:t>
            </a:r>
            <a:r>
              <a:rPr lang="en-US" dirty="0" err="1"/>
              <a:t>juridiques</a:t>
            </a:r>
            <a:r>
              <a:rPr lang="en-US" dirty="0"/>
              <a:t> de </a:t>
            </a:r>
            <a:r>
              <a:rPr lang="en-US" dirty="0" err="1" smtClean="0"/>
              <a:t>l’IMT</a:t>
            </a:r>
            <a:r>
              <a:rPr lang="en-US" dirty="0" smtClean="0"/>
              <a:t> et un </a:t>
            </a:r>
            <a:r>
              <a:rPr lang="en-US" dirty="0" err="1" smtClean="0"/>
              <a:t>animateur</a:t>
            </a:r>
            <a:r>
              <a:rPr lang="en-US" dirty="0" smtClean="0"/>
              <a:t> de LL (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plusieurs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Evolution et appropriation de la </a:t>
            </a:r>
            <a:r>
              <a:rPr lang="en-US" dirty="0" err="1" smtClean="0"/>
              <a:t>méthode</a:t>
            </a:r>
            <a:r>
              <a:rPr lang="en-US" dirty="0" smtClean="0"/>
              <a:t> </a:t>
            </a:r>
            <a:r>
              <a:rPr lang="en-US" dirty="0" err="1" smtClean="0"/>
              <a:t>d’évaluation</a:t>
            </a:r>
            <a:r>
              <a:rPr lang="en-US" dirty="0" smtClean="0"/>
              <a:t> : grille GEMSA</a:t>
            </a:r>
          </a:p>
          <a:p>
            <a:r>
              <a:rPr lang="en-US" dirty="0" smtClean="0"/>
              <a:t>Collaboration d’un </a:t>
            </a:r>
            <a:r>
              <a:rPr lang="en-US" dirty="0" err="1" smtClean="0"/>
              <a:t>sociologue</a:t>
            </a:r>
            <a:r>
              <a:rPr lang="en-US" dirty="0" smtClean="0"/>
              <a:t> de TEM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/>
              <a:t>un </a:t>
            </a:r>
            <a:r>
              <a:rPr lang="en-US" dirty="0" err="1"/>
              <a:t>projet</a:t>
            </a:r>
            <a:r>
              <a:rPr lang="en-US" dirty="0"/>
              <a:t> précis et </a:t>
            </a:r>
            <a:r>
              <a:rPr lang="en-US" dirty="0" err="1"/>
              <a:t>ponctuellement</a:t>
            </a:r>
            <a:r>
              <a:rPr lang="en-US" dirty="0"/>
              <a:t> avec Telecom Nancy par </a:t>
            </a:r>
            <a:r>
              <a:rPr lang="en-US" dirty="0" err="1"/>
              <a:t>exemple</a:t>
            </a:r>
            <a:r>
              <a:rPr lang="en-US" dirty="0"/>
              <a:t>,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le </a:t>
            </a:r>
            <a:r>
              <a:rPr lang="en-US" dirty="0" err="1"/>
              <a:t>thème</a:t>
            </a:r>
            <a:r>
              <a:rPr lang="en-US" dirty="0"/>
              <a:t> de la formation par </a:t>
            </a:r>
            <a:r>
              <a:rPr lang="en-US" dirty="0" err="1"/>
              <a:t>simulateur</a:t>
            </a:r>
            <a:r>
              <a:rPr lang="en-US" dirty="0"/>
              <a:t>, avec </a:t>
            </a:r>
            <a:r>
              <a:rPr lang="en-US" dirty="0" err="1"/>
              <a:t>l'école</a:t>
            </a:r>
            <a:r>
              <a:rPr lang="en-US" dirty="0"/>
              <a:t> de formation en </a:t>
            </a:r>
            <a:r>
              <a:rPr lang="en-US" dirty="0" err="1" smtClean="0"/>
              <a:t>chirurgie</a:t>
            </a:r>
            <a:endParaRPr lang="en-US" dirty="0" smtClean="0"/>
          </a:p>
          <a:p>
            <a:r>
              <a:rPr lang="en-US" dirty="0" err="1" smtClean="0"/>
              <a:t>Partage</a:t>
            </a:r>
            <a:r>
              <a:rPr lang="en-US" dirty="0" smtClean="0"/>
              <a:t> du </a:t>
            </a:r>
            <a:r>
              <a:rPr lang="en-US" dirty="0" err="1" smtClean="0"/>
              <a:t>protocole</a:t>
            </a:r>
            <a:r>
              <a:rPr lang="en-US" dirty="0" smtClean="0"/>
              <a:t> </a:t>
            </a:r>
            <a:r>
              <a:rPr lang="en-US" dirty="0" err="1" smtClean="0"/>
              <a:t>xAAL</a:t>
            </a:r>
            <a:r>
              <a:rPr lang="en-US" dirty="0" smtClean="0"/>
              <a:t> pour </a:t>
            </a:r>
            <a:r>
              <a:rPr lang="en-US" dirty="0" err="1" smtClean="0"/>
              <a:t>objets</a:t>
            </a:r>
            <a:r>
              <a:rPr lang="en-US" dirty="0" smtClean="0"/>
              <a:t> </a:t>
            </a:r>
            <a:r>
              <a:rPr lang="en-US" dirty="0" err="1" smtClean="0"/>
              <a:t>connectés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08A8-E693-DD4E-A55F-CAB11F03474C}" type="datetime1">
              <a:rPr lang="fr-FR" smtClean="0"/>
              <a:t>01/04/2016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Atelier Santé IMT 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535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Télécom Bretagne">
  <a:themeElements>
    <a:clrScheme name="Institut Mines-Télécom">
      <a:dk1>
        <a:srgbClr val="000000"/>
      </a:dk1>
      <a:lt1>
        <a:srgbClr val="FFFFFF"/>
      </a:lt1>
      <a:dk2>
        <a:srgbClr val="001489"/>
      </a:dk2>
      <a:lt2>
        <a:srgbClr val="B8B8B8"/>
      </a:lt2>
      <a:accent1>
        <a:srgbClr val="000000"/>
      </a:accent1>
      <a:accent2>
        <a:srgbClr val="6D5047"/>
      </a:accent2>
      <a:accent3>
        <a:srgbClr val="001489"/>
      </a:accent3>
      <a:accent4>
        <a:srgbClr val="001489"/>
      </a:accent4>
      <a:accent5>
        <a:srgbClr val="001489"/>
      </a:accent5>
      <a:accent6>
        <a:srgbClr val="001489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2391</TotalTime>
  <Words>932</Words>
  <Application>Microsoft Office PowerPoint</Application>
  <PresentationFormat>Affichage à l'écran (4:3)</PresentationFormat>
  <Paragraphs>155</Paragraphs>
  <Slides>9</Slides>
  <Notes>1</Notes>
  <HiddenSlides>1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Modèle Télécom Bretagne</vt:lpstr>
      <vt:lpstr>Projet SHELL Silver Health &amp; Life Living Lab </vt:lpstr>
      <vt:lpstr>SHELL à l’Institut Mines-Télécom </vt:lpstr>
      <vt:lpstr>Le projet SHELL : les nœuds</vt:lpstr>
      <vt:lpstr>Experiment’HAAL (Brest)</vt:lpstr>
      <vt:lpstr>EVIDENT : Espace de vie intelligent pour  personnes dépendantes (Evry)</vt:lpstr>
      <vt:lpstr>PROMETEE (Nancy)</vt:lpstr>
      <vt:lpstr> Info Autonomie (Nancy)</vt:lpstr>
      <vt:lpstr>Etat d’avancement de SHELL</vt:lpstr>
      <vt:lpstr>Quelques propositions de mutualisation</vt:lpstr>
    </vt:vector>
  </TitlesOfParts>
  <Company>Institut Mines-Télécom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Gilles Charpenel;Implica</dc:creator>
  <cp:lastModifiedBy>Utilisateur Windows</cp:lastModifiedBy>
  <cp:revision>106</cp:revision>
  <dcterms:created xsi:type="dcterms:W3CDTF">2013-01-04T16:51:24Z</dcterms:created>
  <dcterms:modified xsi:type="dcterms:W3CDTF">2016-04-01T06:50:14Z</dcterms:modified>
</cp:coreProperties>
</file>